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9" r:id="rId1"/>
  </p:sldMasterIdLst>
  <p:notesMasterIdLst>
    <p:notesMasterId r:id="rId20"/>
  </p:notesMasterIdLst>
  <p:sldIdLst>
    <p:sldId id="256" r:id="rId2"/>
    <p:sldId id="297" r:id="rId3"/>
    <p:sldId id="257" r:id="rId4"/>
    <p:sldId id="307" r:id="rId5"/>
    <p:sldId id="322" r:id="rId6"/>
    <p:sldId id="324" r:id="rId7"/>
    <p:sldId id="323" r:id="rId8"/>
    <p:sldId id="335" r:id="rId9"/>
    <p:sldId id="325" r:id="rId10"/>
    <p:sldId id="326" r:id="rId11"/>
    <p:sldId id="327" r:id="rId12"/>
    <p:sldId id="328" r:id="rId13"/>
    <p:sldId id="329" r:id="rId14"/>
    <p:sldId id="330" r:id="rId15"/>
    <p:sldId id="332" r:id="rId16"/>
    <p:sldId id="331" r:id="rId17"/>
    <p:sldId id="333" r:id="rId18"/>
    <p:sldId id="334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66"/>
    <a:srgbClr val="9900FF"/>
    <a:srgbClr val="0000CC"/>
    <a:srgbClr val="FFFFFF"/>
    <a:srgbClr val="373737"/>
    <a:srgbClr val="686868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C53E-0ACD-437B-B9B6-6A7FAF5E502B}">
  <a:tblStyle styleId="{8C91C53E-0ACD-437B-B9B6-6A7FAF5E50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4309" autoAdjust="0"/>
  </p:normalViewPr>
  <p:slideViewPr>
    <p:cSldViewPr snapToGrid="0">
      <p:cViewPr varScale="1">
        <p:scale>
          <a:sx n="96" d="100"/>
          <a:sy n="96" d="100"/>
        </p:scale>
        <p:origin x="78" y="10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77a667ef0f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77a667ef0f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 smtClean="0"/>
              <a:t>기존에 운용되고 있는 해외 유명 영화 리뷰 사이트 및 네이버 영화 페이지를 참조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90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403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9" r:id="rId3"/>
    <p:sldLayoutId id="2147483685" r:id="rId4"/>
    <p:sldLayoutId id="2147483689" r:id="rId5"/>
    <p:sldLayoutId id="2147483706" r:id="rId6"/>
    <p:sldLayoutId id="2147483707" r:id="rId7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3075" y="3777853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2023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년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03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월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31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일 금요일 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1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시</a:t>
            </a:r>
            <a:r>
              <a:rPr lang="en-US" altLang="ko-KR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20</a:t>
            </a:r>
            <a:r>
              <a:rPr lang="ko-KR" altLang="en-US" dirty="0" smtClean="0">
                <a:latin typeface="휴먼엑스포" panose="02030504000101010101" pitchFamily="18" charset="-127"/>
                <a:ea typeface="휴먼엑스포" panose="02030504000101010101" pitchFamily="18" charset="-127"/>
              </a:rPr>
              <a:t>분</a:t>
            </a:r>
            <a:endParaRPr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</a:rPr>
              <a:t>CheeYoon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M</a:t>
            </a:r>
            <a:r>
              <a:rPr lang="en" dirty="0" smtClean="0">
                <a:solidFill>
                  <a:schemeClr val="lt1"/>
                </a:solidFill>
              </a:rPr>
              <a:t>ovie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3528" y="451432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35205" y="1012825"/>
            <a:ext cx="86205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웹 페이지를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통해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비회원도 자유롭게 접근하여 영화를 검색 및 조회 할 수 있으며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게시판 그  어느 곳이든 자유롭게 조회가 가능하다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회원가입을 하면 영화에 평점 등록이 가능해지고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자유게시판에서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글 작성이나 댓글 작성을 할 수 있게 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검색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서비스는 영화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제목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예고편을 다중 검색 할 수 있는 시스템을 지원한다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 smtClean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영화 순위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페이지에서는 영화 중 누적 관람객 순이나 평점 순으로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조회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로그인 후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마이 메뉴를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통해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자신이 최근 작성한 글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평점을 확인 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회원정보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수정</a:t>
            </a:r>
            <a:r>
              <a:rPr lang="en-US" altLang="ko-KR" sz="1600" dirty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+mn-ea"/>
                <a:ea typeface="+mn-ea"/>
              </a:rPr>
              <a:t>탈퇴 및 내가 등록한 평점을 확인할 수 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부적절한 언행을 사용한 평점이나 유해 </a:t>
            </a:r>
            <a:r>
              <a:rPr lang="ko-KR" altLang="en-US" sz="1600" dirty="0" err="1" smtClean="0">
                <a:solidFill>
                  <a:schemeClr val="tx1"/>
                </a:solidFill>
                <a:latin typeface="+mn-ea"/>
                <a:ea typeface="+mn-ea"/>
              </a:rPr>
              <a:t>게시글은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 삭제 될 수 </a:t>
            </a:r>
            <a:r>
              <a:rPr lang="ko-KR" altLang="en-US" sz="1600" dirty="0" smtClean="0">
                <a:solidFill>
                  <a:schemeClr val="tx1"/>
                </a:solidFill>
                <a:latin typeface="+mn-ea"/>
                <a:ea typeface="+mn-ea"/>
              </a:rPr>
              <a:t>있다</a:t>
            </a:r>
            <a:r>
              <a:rPr lang="en-US" altLang="ko-KR" sz="16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6429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515456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관리자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5434" y="1001876"/>
            <a:ext cx="813690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ts val="2300"/>
              </a:lnSpc>
              <a:defRPr sz="1600">
                <a:solidFill>
                  <a:srgbClr val="464646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관리자는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회원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목록에서 전체 회원을 검색 및 조회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등록 페이지에서 영화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태그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예고편의 등록을 일괄적으로 처리한다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개봉 예정 영화 중에 날짜가 지난 영화는 한번에 업데이트 할 수 있고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따로 영화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 </a:t>
            </a: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수정이 가능하여 정보 서비스의 품질을 개선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한컴 윤고딕 230" panose="02020603020101020101" pitchFamily="18" charset="-127"/>
              <a:buChar char="-"/>
            </a:pPr>
            <a:r>
              <a:rPr lang="ko-KR" altLang="en-US" sz="2000" dirty="0" smtClean="0">
                <a:solidFill>
                  <a:schemeClr val="tx1"/>
                </a:solidFill>
                <a:latin typeface="+mn-ea"/>
                <a:ea typeface="+mn-ea"/>
              </a:rPr>
              <a:t>게시판이나 평점의 부적절한 언행이 보이는 글들은 관리자가 임의로 삭제 할 수 있다</a:t>
            </a:r>
            <a:r>
              <a:rPr lang="en-US" altLang="ko-KR" sz="2000" dirty="0" smtClean="0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325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5. </a:t>
            </a:r>
            <a:r>
              <a:rPr lang="ko-KR" altLang="en-US" sz="1800" b="1" dirty="0" smtClean="0">
                <a:latin typeface="+mj-ea"/>
                <a:ea typeface="+mj-ea"/>
              </a:rPr>
              <a:t>요구사항분석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363930" y="1101645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비회원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485724" y="1071592"/>
            <a:ext cx="1070790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>
                <a:latin typeface="+mn-ea"/>
              </a:rPr>
              <a:t>정</a:t>
            </a:r>
            <a:r>
              <a:rPr lang="ko-KR" altLang="en-US" sz="1600" b="1" dirty="0" smtClean="0">
                <a:latin typeface="+mn-ea"/>
              </a:rPr>
              <a:t>회원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23862" y="1103052"/>
            <a:ext cx="1005392" cy="51236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600" b="1" dirty="0" smtClean="0">
                <a:latin typeface="+mn-ea"/>
              </a:rPr>
              <a:t>관리자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0590" y="1748367"/>
            <a:ext cx="1427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검색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 등록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예고편 등록 </a:t>
            </a:r>
            <a:endParaRPr lang="en-US" altLang="ko-KR" sz="1200" b="1" dirty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관리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관리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98384" y="3089230"/>
            <a:ext cx="4872672" cy="169058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>
                <a:solidFill>
                  <a:schemeClr val="tx1"/>
                </a:solidFill>
              </a:rPr>
              <a:t>▷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용어정리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이용자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영화리뷰 </a:t>
            </a:r>
            <a:r>
              <a:rPr lang="ko-KR" altLang="en-US" sz="1000" b="1" dirty="0">
                <a:solidFill>
                  <a:schemeClr val="tx1"/>
                </a:solidFill>
              </a:rPr>
              <a:t>시스템을 이용하고자 하는 모든 사람들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관리자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관리자 권한을 부여 받은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운영자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비회원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거치지 않고 시스템을 이용하는 자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b="1" dirty="0">
                <a:solidFill>
                  <a:schemeClr val="tx1"/>
                </a:solidFill>
              </a:rPr>
              <a:t>회 원 </a:t>
            </a:r>
            <a:r>
              <a:rPr lang="en-US" altLang="ko-KR" sz="1000" b="1" dirty="0">
                <a:solidFill>
                  <a:schemeClr val="tx1"/>
                </a:solidFill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</a:rPr>
              <a:t>시스템 내에서 회원가입절차를 거쳐 가입한 자로</a:t>
            </a:r>
            <a:r>
              <a:rPr lang="en-US" altLang="ko-KR" sz="1000" b="1" dirty="0">
                <a:solidFill>
                  <a:schemeClr val="tx1"/>
                </a:solidFill>
              </a:rPr>
              <a:t>,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모든 권한 이용 가능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7" y="465516"/>
            <a:ext cx="1430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이용자 권한</a:t>
            </a:r>
          </a:p>
        </p:txBody>
      </p:sp>
      <p:sp>
        <p:nvSpPr>
          <p:cNvPr id="14" name="오른쪽 화살표 13"/>
          <p:cNvSpPr/>
          <p:nvPr/>
        </p:nvSpPr>
        <p:spPr>
          <a:xfrm>
            <a:off x="4942452" y="1103085"/>
            <a:ext cx="1151328" cy="538758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6253" y="1717240"/>
            <a:ext cx="2607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평점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등록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글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게시판 댓글 작성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수정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삭제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err="1" smtClean="0">
                <a:solidFill>
                  <a:srgbClr val="464646"/>
                </a:solidFill>
                <a:latin typeface="+mn-ea"/>
              </a:rPr>
              <a:t>마이메뉴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회원정보 수정 등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/>
            </a:r>
            <a:br>
              <a:rPr lang="en-US" altLang="ko-KR" sz="1200" b="1" dirty="0" smtClean="0">
                <a:solidFill>
                  <a:srgbClr val="464646"/>
                </a:solidFill>
                <a:latin typeface="+mn-ea"/>
              </a:rPr>
            </a:b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개인서비스 제공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92093" y="1688301"/>
            <a:ext cx="24904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검색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제목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태그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영상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상세보기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조회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영화 순위 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(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관객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,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순</a:t>
            </a:r>
            <a:r>
              <a:rPr lang="en-US" altLang="ko-KR" sz="1200" b="1" dirty="0" smtClean="0">
                <a:solidFill>
                  <a:srgbClr val="464646"/>
                </a:solidFill>
                <a:latin typeface="+mn-ea"/>
              </a:rPr>
              <a:t>)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 게시판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조회</a:t>
            </a:r>
            <a:endParaRPr lang="en-US" altLang="ko-KR" sz="1200" b="1" dirty="0" smtClean="0">
              <a:solidFill>
                <a:srgbClr val="464646"/>
              </a:solidFill>
              <a:latin typeface="+mn-ea"/>
            </a:endParaRPr>
          </a:p>
          <a:p>
            <a:pPr marL="285750">
              <a:buFont typeface="Arial" panose="020B0604020202020204" pitchFamily="34" charset="0"/>
              <a:buChar char="•"/>
            </a:pPr>
            <a:r>
              <a:rPr lang="en-US" altLang="ko-KR" sz="1200" b="1" dirty="0">
                <a:solidFill>
                  <a:srgbClr val="464646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rgbClr val="464646"/>
                </a:solidFill>
                <a:latin typeface="+mn-ea"/>
              </a:rPr>
              <a:t>평점 목록 조회</a:t>
            </a:r>
            <a:endParaRPr lang="ko-KR" altLang="en-US" sz="1200" b="1" dirty="0">
              <a:solidFill>
                <a:srgbClr val="464646"/>
              </a:solidFill>
              <a:latin typeface="+mn-ea"/>
            </a:endParaRPr>
          </a:p>
        </p:txBody>
      </p:sp>
      <p:sp>
        <p:nvSpPr>
          <p:cNvPr id="18" name="덧셈 기호 17"/>
          <p:cNvSpPr/>
          <p:nvPr/>
        </p:nvSpPr>
        <p:spPr>
          <a:xfrm>
            <a:off x="5324644" y="1615145"/>
            <a:ext cx="262113" cy="289064"/>
          </a:xfrm>
          <a:prstGeom prst="mathPlus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24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7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6. </a:t>
            </a:r>
            <a:r>
              <a:rPr lang="ko-KR" altLang="en-US" sz="1800" b="1" dirty="0" err="1" smtClean="0">
                <a:latin typeface="+mj-ea"/>
                <a:ea typeface="+mj-ea"/>
              </a:rPr>
              <a:t>유스케이스</a:t>
            </a:r>
            <a:r>
              <a:rPr lang="ko-KR" altLang="en-US" sz="1800" b="1" dirty="0" smtClean="0">
                <a:latin typeface="+mj-ea"/>
                <a:ea typeface="+mj-ea"/>
              </a:rPr>
              <a:t>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(usecase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718609" y="614051"/>
            <a:ext cx="6145717" cy="4204904"/>
          </a:xfrm>
          <a:prstGeom prst="rect">
            <a:avLst/>
          </a:prstGeom>
          <a:noFill/>
          <a:ln w="25400">
            <a:solidFill>
              <a:srgbClr val="3737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2308888" y="767381"/>
            <a:ext cx="762619" cy="2380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회원가입</a:t>
            </a:r>
            <a:endParaRPr lang="ko-KR" altLang="en-US" sz="1000" b="1" dirty="0"/>
          </a:p>
        </p:txBody>
      </p:sp>
      <p:sp>
        <p:nvSpPr>
          <p:cNvPr id="25" name="타원 24"/>
          <p:cNvSpPr/>
          <p:nvPr/>
        </p:nvSpPr>
        <p:spPr>
          <a:xfrm>
            <a:off x="1510297" y="788692"/>
            <a:ext cx="675106" cy="22681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endParaRPr lang="ko-KR" altLang="en-US" sz="1000" b="1" dirty="0"/>
          </a:p>
        </p:txBody>
      </p:sp>
      <p:sp>
        <p:nvSpPr>
          <p:cNvPr id="26" name="타원 25"/>
          <p:cNvSpPr/>
          <p:nvPr/>
        </p:nvSpPr>
        <p:spPr>
          <a:xfrm>
            <a:off x="570793" y="745922"/>
            <a:ext cx="801881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비번찾기</a:t>
            </a:r>
            <a:endParaRPr lang="ko-KR" altLang="en-US" sz="1000" b="1" dirty="0"/>
          </a:p>
        </p:txBody>
      </p:sp>
      <p:sp>
        <p:nvSpPr>
          <p:cNvPr id="27" name="타원 26"/>
          <p:cNvSpPr/>
          <p:nvPr/>
        </p:nvSpPr>
        <p:spPr>
          <a:xfrm>
            <a:off x="4021628" y="828722"/>
            <a:ext cx="777040" cy="227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정보수정</a:t>
            </a:r>
            <a:endParaRPr lang="ko-KR" altLang="en-US" sz="1000" b="1" dirty="0"/>
          </a:p>
        </p:txBody>
      </p:sp>
      <p:sp>
        <p:nvSpPr>
          <p:cNvPr id="28" name="타원 27"/>
          <p:cNvSpPr/>
          <p:nvPr/>
        </p:nvSpPr>
        <p:spPr>
          <a:xfrm>
            <a:off x="4858450" y="869959"/>
            <a:ext cx="816087" cy="24294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회원탈퇴</a:t>
            </a:r>
            <a:endParaRPr lang="ko-KR" altLang="en-US" sz="1000" b="1" dirty="0"/>
          </a:p>
        </p:txBody>
      </p:sp>
      <p:sp>
        <p:nvSpPr>
          <p:cNvPr id="29" name="타원 28"/>
          <p:cNvSpPr/>
          <p:nvPr/>
        </p:nvSpPr>
        <p:spPr>
          <a:xfrm>
            <a:off x="2043584" y="2777590"/>
            <a:ext cx="848962" cy="28460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30" name="타원 29"/>
          <p:cNvSpPr/>
          <p:nvPr/>
        </p:nvSpPr>
        <p:spPr>
          <a:xfrm>
            <a:off x="3142134" y="2299902"/>
            <a:ext cx="920855" cy="31355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상세보기</a:t>
            </a:r>
            <a:endParaRPr lang="ko-KR" altLang="en-US" sz="1000" b="1" dirty="0"/>
          </a:p>
        </p:txBody>
      </p:sp>
      <p:sp>
        <p:nvSpPr>
          <p:cNvPr id="31" name="타원 30"/>
          <p:cNvSpPr/>
          <p:nvPr/>
        </p:nvSpPr>
        <p:spPr>
          <a:xfrm>
            <a:off x="2031067" y="3995421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자유게시판</a:t>
            </a:r>
            <a:endParaRPr lang="ko-KR" altLang="en-US" sz="1000" b="1" dirty="0"/>
          </a:p>
        </p:txBody>
      </p:sp>
      <p:sp>
        <p:nvSpPr>
          <p:cNvPr id="32" name="타원 31"/>
          <p:cNvSpPr/>
          <p:nvPr/>
        </p:nvSpPr>
        <p:spPr>
          <a:xfrm>
            <a:off x="2517253" y="1176082"/>
            <a:ext cx="651236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</a:t>
            </a:r>
            <a:r>
              <a:rPr lang="en-US" altLang="ko-KR" sz="1000" b="1" dirty="0" smtClean="0"/>
              <a:t/>
            </a:r>
            <a:br>
              <a:rPr lang="en-US" altLang="ko-KR" sz="1000" b="1" dirty="0" smtClean="0"/>
            </a:br>
            <a:r>
              <a:rPr lang="ko-KR" altLang="en-US" sz="1000" b="1" dirty="0" smtClean="0"/>
              <a:t>목록</a:t>
            </a:r>
            <a:endParaRPr lang="ko-KR" altLang="en-US" sz="1000" b="1" dirty="0"/>
          </a:p>
        </p:txBody>
      </p:sp>
      <p:sp>
        <p:nvSpPr>
          <p:cNvPr id="33" name="타원 32"/>
          <p:cNvSpPr/>
          <p:nvPr/>
        </p:nvSpPr>
        <p:spPr>
          <a:xfrm>
            <a:off x="2068391" y="1837841"/>
            <a:ext cx="667932" cy="35227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현재 </a:t>
            </a:r>
            <a:r>
              <a:rPr lang="ko-KR" altLang="en-US" sz="1000" b="1" dirty="0" err="1" smtClean="0"/>
              <a:t>상영작</a:t>
            </a:r>
            <a:endParaRPr lang="ko-KR" altLang="en-US" sz="1000" b="1" dirty="0"/>
          </a:p>
        </p:txBody>
      </p:sp>
      <p:sp>
        <p:nvSpPr>
          <p:cNvPr id="35" name="타원 34"/>
          <p:cNvSpPr/>
          <p:nvPr/>
        </p:nvSpPr>
        <p:spPr>
          <a:xfrm>
            <a:off x="2774787" y="4294854"/>
            <a:ext cx="819741" cy="333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/>
              <a:t>글 검색</a:t>
            </a:r>
            <a:endParaRPr lang="en-US" altLang="ko-KR" sz="1000" b="1" dirty="0" smtClean="0"/>
          </a:p>
        </p:txBody>
      </p:sp>
      <p:sp>
        <p:nvSpPr>
          <p:cNvPr id="36" name="타원 35"/>
          <p:cNvSpPr/>
          <p:nvPr/>
        </p:nvSpPr>
        <p:spPr>
          <a:xfrm>
            <a:off x="2068391" y="2308556"/>
            <a:ext cx="646565" cy="3604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개봉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err="1" smtClean="0"/>
              <a:t>예정작</a:t>
            </a:r>
            <a:endParaRPr lang="en-US" altLang="ko-KR" sz="1000" b="1" dirty="0" smtClean="0"/>
          </a:p>
        </p:txBody>
      </p:sp>
      <p:sp>
        <p:nvSpPr>
          <p:cNvPr id="37" name="타원 36"/>
          <p:cNvSpPr/>
          <p:nvPr/>
        </p:nvSpPr>
        <p:spPr>
          <a:xfrm>
            <a:off x="3388149" y="1854802"/>
            <a:ext cx="788113" cy="2337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38" name="타원 37"/>
          <p:cNvSpPr/>
          <p:nvPr/>
        </p:nvSpPr>
        <p:spPr>
          <a:xfrm>
            <a:off x="4290774" y="3679035"/>
            <a:ext cx="861020" cy="36123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댓글작성</a:t>
            </a:r>
            <a:r>
              <a:rPr lang="en-US" altLang="ko-KR" sz="1000" b="1" dirty="0" smtClean="0"/>
              <a:t>,</a:t>
            </a:r>
          </a:p>
          <a:p>
            <a:pPr algn="ctr"/>
            <a:r>
              <a:rPr lang="ko-KR" altLang="en-US" sz="1000" b="1" dirty="0" smtClean="0"/>
              <a:t>수정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40" name="타원 39"/>
          <p:cNvSpPr/>
          <p:nvPr/>
        </p:nvSpPr>
        <p:spPr>
          <a:xfrm>
            <a:off x="6713640" y="2943779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영화등록</a:t>
            </a:r>
            <a:endParaRPr lang="en-US" altLang="ko-KR" sz="1000" b="1" dirty="0" smtClean="0"/>
          </a:p>
        </p:txBody>
      </p:sp>
      <p:sp>
        <p:nvSpPr>
          <p:cNvPr id="41" name="타원 40"/>
          <p:cNvSpPr/>
          <p:nvPr/>
        </p:nvSpPr>
        <p:spPr>
          <a:xfrm>
            <a:off x="6713640" y="2417729"/>
            <a:ext cx="920883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게시판관리</a:t>
            </a:r>
            <a:endParaRPr lang="ko-KR" altLang="en-US" sz="1000" b="1" dirty="0"/>
          </a:p>
        </p:txBody>
      </p:sp>
      <p:sp>
        <p:nvSpPr>
          <p:cNvPr id="42" name="타원 41"/>
          <p:cNvSpPr/>
          <p:nvPr/>
        </p:nvSpPr>
        <p:spPr>
          <a:xfrm>
            <a:off x="6833850" y="1407293"/>
            <a:ext cx="800673" cy="2701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목록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검색</a:t>
            </a:r>
            <a:endParaRPr lang="ko-KR" altLang="en-US" sz="1000" b="1" dirty="0"/>
          </a:p>
        </p:txBody>
      </p:sp>
      <p:sp>
        <p:nvSpPr>
          <p:cNvPr id="45" name="타원 44"/>
          <p:cNvSpPr/>
          <p:nvPr/>
        </p:nvSpPr>
        <p:spPr>
          <a:xfrm>
            <a:off x="6767982" y="1941350"/>
            <a:ext cx="822150" cy="2155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삭제</a:t>
            </a:r>
            <a:endParaRPr lang="ko-KR" altLang="en-US" sz="1000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937336" y="2659588"/>
            <a:ext cx="668773" cy="588777"/>
            <a:chOff x="810398" y="2362099"/>
            <a:chExt cx="668773" cy="785037"/>
          </a:xfrm>
        </p:grpSpPr>
        <p:grpSp>
          <p:nvGrpSpPr>
            <p:cNvPr id="47" name="그룹 46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49" name="타원 48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0" name="직선 연결선 49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>
                <a:stCxn id="49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810398" y="2818841"/>
              <a:ext cx="66877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member</a:t>
              </a:r>
              <a:endParaRPr lang="ko-KR" altLang="en-US" sz="1000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843858" y="1333136"/>
            <a:ext cx="893193" cy="588777"/>
            <a:chOff x="692060" y="2362099"/>
            <a:chExt cx="893193" cy="785037"/>
          </a:xfrm>
        </p:grpSpPr>
        <p:grpSp>
          <p:nvGrpSpPr>
            <p:cNvPr id="55" name="그룹 54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57" name="타원 56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58" name="직선 연결선 57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57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692060" y="2818841"/>
              <a:ext cx="893193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nonmember</a:t>
              </a:r>
              <a:endParaRPr lang="ko-KR" altLang="en-US" sz="1000" dirty="0"/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33866" y="1947203"/>
            <a:ext cx="428322" cy="588777"/>
            <a:chOff x="934391" y="2362099"/>
            <a:chExt cx="428322" cy="785037"/>
          </a:xfrm>
        </p:grpSpPr>
        <p:grpSp>
          <p:nvGrpSpPr>
            <p:cNvPr id="63" name="그룹 62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65" name="타원 64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66" name="직선 연결선 65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stCxn id="65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/>
            <p:cNvSpPr txBox="1"/>
            <p:nvPr/>
          </p:nvSpPr>
          <p:spPr>
            <a:xfrm>
              <a:off x="934391" y="2818841"/>
              <a:ext cx="428322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user</a:t>
              </a:r>
              <a:endParaRPr lang="ko-KR" altLang="en-US" sz="1000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8065511" y="2050976"/>
            <a:ext cx="532518" cy="588778"/>
            <a:chOff x="889507" y="2362099"/>
            <a:chExt cx="532518" cy="785038"/>
          </a:xfrm>
        </p:grpSpPr>
        <p:grpSp>
          <p:nvGrpSpPr>
            <p:cNvPr id="71" name="그룹 70"/>
            <p:cNvGrpSpPr/>
            <p:nvPr/>
          </p:nvGrpSpPr>
          <p:grpSpPr>
            <a:xfrm>
              <a:off x="971600" y="2362099"/>
              <a:ext cx="324000" cy="523198"/>
              <a:chOff x="269738" y="1916832"/>
              <a:chExt cx="324000" cy="523198"/>
            </a:xfrm>
          </p:grpSpPr>
          <p:sp>
            <p:nvSpPr>
              <p:cNvPr id="73" name="타원 72"/>
              <p:cNvSpPr>
                <a:spLocks noChangeAspect="1"/>
              </p:cNvSpPr>
              <p:nvPr/>
            </p:nvSpPr>
            <p:spPr>
              <a:xfrm>
                <a:off x="316520" y="1916832"/>
                <a:ext cx="225000" cy="18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cxnSp>
            <p:nvCxnSpPr>
              <p:cNvPr id="74" name="직선 연결선 73"/>
              <p:cNvCxnSpPr/>
              <p:nvPr/>
            </p:nvCxnSpPr>
            <p:spPr>
              <a:xfrm>
                <a:off x="269738" y="2183348"/>
                <a:ext cx="324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73" idx="4"/>
              </p:cNvCxnSpPr>
              <p:nvPr/>
            </p:nvCxnSpPr>
            <p:spPr>
              <a:xfrm>
                <a:off x="429020" y="2096832"/>
                <a:ext cx="0" cy="209924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427052" y="2287630"/>
                <a:ext cx="152400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 flipH="1">
                <a:off x="291254" y="2276872"/>
                <a:ext cx="144016" cy="15240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/>
            <p:cNvSpPr txBox="1"/>
            <p:nvPr/>
          </p:nvSpPr>
          <p:spPr>
            <a:xfrm>
              <a:off x="889507" y="2818842"/>
              <a:ext cx="532518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 smtClean="0"/>
                <a:t>admin</a:t>
              </a:r>
              <a:endParaRPr lang="en-US" altLang="ko-KR" sz="1000" dirty="0"/>
            </a:p>
          </p:txBody>
        </p:sp>
      </p:grpSp>
      <p:grpSp>
        <p:nvGrpSpPr>
          <p:cNvPr id="78" name="그룹 77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7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11</a:t>
              </a:r>
              <a:endParaRPr lang="ko-KR" altLang="en-US" dirty="0"/>
            </a:p>
          </p:txBody>
        </p:sp>
      </p:grpSp>
      <p:cxnSp>
        <p:nvCxnSpPr>
          <p:cNvPr id="4" name="직선 화살표 연결선 3"/>
          <p:cNvCxnSpPr/>
          <p:nvPr/>
        </p:nvCxnSpPr>
        <p:spPr>
          <a:xfrm flipH="1">
            <a:off x="632969" y="1557716"/>
            <a:ext cx="443062" cy="4545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H="1" flipV="1">
            <a:off x="596202" y="2274383"/>
            <a:ext cx="427146" cy="567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2313152" y="1527447"/>
            <a:ext cx="654387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 순위표</a:t>
            </a:r>
            <a:endParaRPr lang="ko-KR" altLang="en-US" sz="1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5486417" y="326726"/>
            <a:ext cx="55143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</a:rPr>
              <a:t>include&gt;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5" name="직선 화살표 연결선 94"/>
          <p:cNvCxnSpPr/>
          <p:nvPr/>
        </p:nvCxnSpPr>
        <p:spPr>
          <a:xfrm flipH="1" flipV="1">
            <a:off x="5116222" y="305133"/>
            <a:ext cx="196195" cy="13775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타원 98"/>
          <p:cNvSpPr/>
          <p:nvPr/>
        </p:nvSpPr>
        <p:spPr>
          <a:xfrm>
            <a:off x="3225789" y="3707392"/>
            <a:ext cx="771641" cy="3492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글상세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보기</a:t>
            </a:r>
            <a:endParaRPr lang="ko-KR" altLang="en-US" sz="1000" b="1" dirty="0"/>
          </a:p>
        </p:txBody>
      </p:sp>
      <p:sp>
        <p:nvSpPr>
          <p:cNvPr id="100" name="타원 99"/>
          <p:cNvSpPr/>
          <p:nvPr/>
        </p:nvSpPr>
        <p:spPr>
          <a:xfrm>
            <a:off x="6765444" y="3422230"/>
            <a:ext cx="780861" cy="30525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영화수정</a:t>
            </a:r>
            <a:endParaRPr lang="en-US" altLang="ko-KR" sz="1000" b="1" dirty="0" smtClean="0"/>
          </a:p>
        </p:txBody>
      </p:sp>
      <p:cxnSp>
        <p:nvCxnSpPr>
          <p:cNvPr id="102" name="직선 화살표 연결선 101"/>
          <p:cNvCxnSpPr/>
          <p:nvPr/>
        </p:nvCxnSpPr>
        <p:spPr>
          <a:xfrm flipH="1" flipV="1">
            <a:off x="7040975" y="277632"/>
            <a:ext cx="164004" cy="1927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6189655" y="326726"/>
            <a:ext cx="6027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&lt;&lt;extend&gt;&gt;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3" name="타원 112"/>
          <p:cNvSpPr/>
          <p:nvPr/>
        </p:nvSpPr>
        <p:spPr>
          <a:xfrm>
            <a:off x="4721284" y="4267102"/>
            <a:ext cx="861020" cy="36123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답변글</a:t>
            </a:r>
            <a:endParaRPr lang="en-US" altLang="ko-KR" sz="1000" b="1" dirty="0" smtClean="0"/>
          </a:p>
          <a:p>
            <a:pPr algn="ctr"/>
            <a:r>
              <a:rPr lang="ko-KR" altLang="en-US" sz="1000" b="1" dirty="0" smtClean="0"/>
              <a:t>작성</a:t>
            </a:r>
            <a:r>
              <a:rPr lang="en-US" altLang="ko-KR" sz="1000" b="1" dirty="0" smtClean="0"/>
              <a:t>,</a:t>
            </a:r>
            <a:r>
              <a:rPr lang="ko-KR" altLang="en-US" sz="1000" b="1" dirty="0" smtClean="0"/>
              <a:t>삭제</a:t>
            </a:r>
            <a:endParaRPr lang="ko-KR" altLang="en-US" sz="1000" b="1" dirty="0"/>
          </a:p>
        </p:txBody>
      </p:sp>
      <p:sp>
        <p:nvSpPr>
          <p:cNvPr id="115" name="타원 114"/>
          <p:cNvSpPr/>
          <p:nvPr/>
        </p:nvSpPr>
        <p:spPr>
          <a:xfrm>
            <a:off x="3201788" y="788692"/>
            <a:ext cx="762619" cy="2380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116" name="타원 115"/>
          <p:cNvSpPr/>
          <p:nvPr/>
        </p:nvSpPr>
        <p:spPr>
          <a:xfrm>
            <a:off x="3873275" y="1499808"/>
            <a:ext cx="788113" cy="2337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평점수정</a:t>
            </a:r>
            <a:endParaRPr lang="ko-KR" altLang="en-US" sz="1000" b="1" dirty="0"/>
          </a:p>
        </p:txBody>
      </p:sp>
      <p:sp>
        <p:nvSpPr>
          <p:cNvPr id="117" name="타원 116"/>
          <p:cNvSpPr/>
          <p:nvPr/>
        </p:nvSpPr>
        <p:spPr>
          <a:xfrm>
            <a:off x="4226499" y="1817257"/>
            <a:ext cx="788113" cy="2337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평점삭제</a:t>
            </a:r>
            <a:endParaRPr lang="ko-KR" altLang="en-US" sz="1000" b="1" dirty="0"/>
          </a:p>
        </p:txBody>
      </p:sp>
      <p:sp>
        <p:nvSpPr>
          <p:cNvPr id="118" name="타원 117"/>
          <p:cNvSpPr/>
          <p:nvPr/>
        </p:nvSpPr>
        <p:spPr>
          <a:xfrm>
            <a:off x="3842829" y="3144914"/>
            <a:ext cx="965162" cy="38426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글 수정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삭제</a:t>
            </a:r>
            <a:endParaRPr lang="en-US" altLang="ko-KR" sz="1000" b="1" dirty="0" smtClean="0"/>
          </a:p>
        </p:txBody>
      </p:sp>
      <p:sp>
        <p:nvSpPr>
          <p:cNvPr id="120" name="타원 119"/>
          <p:cNvSpPr/>
          <p:nvPr/>
        </p:nvSpPr>
        <p:spPr>
          <a:xfrm>
            <a:off x="1847717" y="4444345"/>
            <a:ext cx="819741" cy="33348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글 작성</a:t>
            </a:r>
            <a:endParaRPr lang="en-US" altLang="ko-KR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204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(user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26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방문이용자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32192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가입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226459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6035258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영화순위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5092592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평점등록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4149926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인물검색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3207260" y="66757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영화검색</a:t>
            </a:r>
            <a:endParaRPr lang="ko-KR" altLang="en-US" sz="1000" b="1" dirty="0"/>
          </a:p>
        </p:txBody>
      </p:sp>
      <p:sp>
        <p:nvSpPr>
          <p:cNvPr id="84" name="직사각형 83"/>
          <p:cNvSpPr/>
          <p:nvPr/>
        </p:nvSpPr>
        <p:spPr>
          <a:xfrm>
            <a:off x="6977924" y="662833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/>
              <a:t>마이메뉴</a:t>
            </a:r>
            <a:endParaRPr lang="ko-KR" altLang="en-US" sz="1000" b="1" dirty="0"/>
          </a:p>
        </p:txBody>
      </p:sp>
      <p:sp>
        <p:nvSpPr>
          <p:cNvPr id="85" name="직사각형 84"/>
          <p:cNvSpPr/>
          <p:nvPr/>
        </p:nvSpPr>
        <p:spPr>
          <a:xfrm>
            <a:off x="7920590" y="660648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739262" y="1022833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1681928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624594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567260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4509926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5452592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395258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7337924" y="1027575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8280590" y="1020648"/>
            <a:ext cx="0" cy="396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580994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1545393" y="125918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63960" y="105273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회원정보입력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906088" y="1344339"/>
            <a:ext cx="63930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2272" y="1415282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smtClean="0"/>
              <a:t>회원정보확인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906088" y="1415282"/>
            <a:ext cx="622702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703660" y="1001175"/>
            <a:ext cx="1021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1.1 id</a:t>
            </a:r>
            <a:r>
              <a:rPr lang="ko-KR" altLang="en-US" sz="1000" dirty="0" smtClean="0"/>
              <a:t>중복체크</a:t>
            </a:r>
            <a:endParaRPr lang="ko-KR" altLang="en-US" sz="1000" dirty="0"/>
          </a:p>
        </p:txBody>
      </p:sp>
      <p:cxnSp>
        <p:nvCxnSpPr>
          <p:cNvPr id="102" name="구부러진 연결선 101"/>
          <p:cNvCxnSpPr/>
          <p:nvPr/>
        </p:nvCxnSpPr>
        <p:spPr>
          <a:xfrm rot="16200000" flipH="1">
            <a:off x="1854985" y="1167088"/>
            <a:ext cx="81009" cy="288032"/>
          </a:xfrm>
          <a:prstGeom prst="curvedConnector4">
            <a:avLst>
              <a:gd name="adj1" fmla="val -88979"/>
              <a:gd name="adj2" fmla="val 179366"/>
            </a:avLst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917342" y="1814174"/>
            <a:ext cx="15156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931196" y="1894575"/>
            <a:ext cx="1551813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1500634" y="1578119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064389" y="1886318"/>
            <a:ext cx="13548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회원정보확인승인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572903" y="174722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2477308" y="174029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574319" y="216497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580993" y="2632318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899872" y="2248766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880448" y="2324879"/>
            <a:ext cx="25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579726" y="2006156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영화검색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2421204" y="2321363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영화정보확인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3419872" y="216548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4351659" y="262671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931196" y="2708353"/>
            <a:ext cx="334303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935864" y="2777630"/>
            <a:ext cx="338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00085" y="244123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인물검색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3337157" y="2794514"/>
            <a:ext cx="1095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인물정보확인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572903" y="3126744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5294325" y="312674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924266" y="3186339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928934" y="3255616"/>
            <a:ext cx="432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4444882" y="2946900"/>
            <a:ext cx="8386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err="1" smtClean="0"/>
              <a:t>평점등록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3495107" y="3240321"/>
            <a:ext cx="1130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평점등록확인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579416" y="3607085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6236990" y="3607086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910416" y="3671251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915084" y="3740528"/>
            <a:ext cx="52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4584348" y="3439262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영화 순위 조회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4586236" y="3731704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영화 순위 확인</a:t>
            </a:r>
            <a:endParaRPr lang="ko-KR" altLang="en-US" sz="1000" dirty="0"/>
          </a:p>
        </p:txBody>
      </p:sp>
      <p:sp>
        <p:nvSpPr>
          <p:cNvPr id="139" name="직사각형 138"/>
          <p:cNvSpPr/>
          <p:nvPr/>
        </p:nvSpPr>
        <p:spPr>
          <a:xfrm>
            <a:off x="586348" y="40435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0" name="직사각형 139"/>
          <p:cNvSpPr/>
          <p:nvPr/>
        </p:nvSpPr>
        <p:spPr>
          <a:xfrm>
            <a:off x="7179656" y="404289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1" name="직선 화살표 연결선 140"/>
          <p:cNvCxnSpPr/>
          <p:nvPr/>
        </p:nvCxnSpPr>
        <p:spPr>
          <a:xfrm>
            <a:off x="917348" y="4107668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화살표 연결선 141"/>
          <p:cNvCxnSpPr/>
          <p:nvPr/>
        </p:nvCxnSpPr>
        <p:spPr>
          <a:xfrm flipH="1">
            <a:off x="922016" y="4176945"/>
            <a:ext cx="6228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831828" y="4170859"/>
            <a:ext cx="29995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14. </a:t>
            </a:r>
            <a:r>
              <a:rPr lang="ko-KR" altLang="en-US" sz="1000" dirty="0" smtClean="0"/>
              <a:t>내 평점 등록 정보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</a:t>
            </a:r>
            <a:r>
              <a:rPr lang="ko-KR" altLang="en-US" sz="1000" dirty="0" err="1" smtClean="0"/>
              <a:t>게시글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내 정보 등 조회</a:t>
            </a:r>
            <a:endParaRPr lang="ko-KR" altLang="en-US" sz="1000" dirty="0"/>
          </a:p>
        </p:txBody>
      </p:sp>
      <p:sp>
        <p:nvSpPr>
          <p:cNvPr id="144" name="TextBox 143"/>
          <p:cNvSpPr txBox="1"/>
          <p:nvPr/>
        </p:nvSpPr>
        <p:spPr>
          <a:xfrm>
            <a:off x="3543155" y="387521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13. </a:t>
            </a:r>
            <a:r>
              <a:rPr lang="ko-KR" altLang="en-US" sz="1000" dirty="0" smtClean="0"/>
              <a:t>개인 메뉴</a:t>
            </a:r>
            <a:endParaRPr lang="ko-KR" altLang="en-US" sz="1000" dirty="0"/>
          </a:p>
        </p:txBody>
      </p:sp>
      <p:sp>
        <p:nvSpPr>
          <p:cNvPr id="145" name="직사각형 144"/>
          <p:cNvSpPr/>
          <p:nvPr/>
        </p:nvSpPr>
        <p:spPr>
          <a:xfrm>
            <a:off x="586346" y="450070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46" name="직사각형 145"/>
          <p:cNvSpPr/>
          <p:nvPr/>
        </p:nvSpPr>
        <p:spPr>
          <a:xfrm>
            <a:off x="8125766" y="45007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47" name="직선 화살표 연결선 146"/>
          <p:cNvCxnSpPr/>
          <p:nvPr/>
        </p:nvCxnSpPr>
        <p:spPr>
          <a:xfrm>
            <a:off x="917346" y="4564868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화살표 연결선 147"/>
          <p:cNvCxnSpPr/>
          <p:nvPr/>
        </p:nvCxnSpPr>
        <p:spPr>
          <a:xfrm flipH="1">
            <a:off x="922014" y="4634145"/>
            <a:ext cx="720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317479" y="4671436"/>
            <a:ext cx="1072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16. </a:t>
            </a:r>
            <a:r>
              <a:rPr lang="ko-KR" altLang="en-US" sz="1000" dirty="0" smtClean="0"/>
              <a:t>게시판 확인</a:t>
            </a:r>
            <a:endParaRPr lang="ko-KR" altLang="en-US" sz="1000" dirty="0"/>
          </a:p>
        </p:txBody>
      </p:sp>
      <p:sp>
        <p:nvSpPr>
          <p:cNvPr id="150" name="TextBox 149"/>
          <p:cNvSpPr txBox="1"/>
          <p:nvPr/>
        </p:nvSpPr>
        <p:spPr>
          <a:xfrm>
            <a:off x="5405024" y="4350634"/>
            <a:ext cx="28488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15. </a:t>
            </a:r>
            <a:r>
              <a:rPr lang="ko-KR" altLang="en-US" sz="1000" dirty="0" smtClean="0"/>
              <a:t>글 작성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답글 달기</a:t>
            </a:r>
            <a:r>
              <a:rPr lang="en-US" altLang="ko-KR" sz="1000" dirty="0"/>
              <a:t>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댓글 달기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12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6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7. </a:t>
            </a:r>
            <a:r>
              <a:rPr lang="ko-KR" altLang="en-US" sz="1800" b="1" dirty="0" smtClean="0">
                <a:latin typeface="+mj-ea"/>
                <a:ea typeface="+mj-ea"/>
              </a:rPr>
              <a:t>순차 다이어그램 </a:t>
            </a:r>
            <a:r>
              <a:rPr lang="en-US" altLang="ko-KR" sz="1200" b="1" dirty="0" smtClean="0">
                <a:latin typeface="+mj-ea"/>
                <a:ea typeface="+mj-ea"/>
              </a:rPr>
              <a:t>(admin mode sequence diagram)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46332" y="68285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관리자</a:t>
            </a:r>
            <a:endParaRPr lang="ko-KR" altLang="en-US" sz="1000" b="1" dirty="0"/>
          </a:p>
        </p:txBody>
      </p:sp>
      <p:sp>
        <p:nvSpPr>
          <p:cNvPr id="78" name="직사각형 77"/>
          <p:cNvSpPr/>
          <p:nvPr/>
        </p:nvSpPr>
        <p:spPr>
          <a:xfrm>
            <a:off x="1883901" y="68243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로그인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아웃</a:t>
            </a:r>
            <a:endParaRPr lang="ko-KR" altLang="en-US" sz="1000" b="1" dirty="0"/>
          </a:p>
        </p:txBody>
      </p:sp>
      <p:sp>
        <p:nvSpPr>
          <p:cNvPr id="79" name="직사각형 78"/>
          <p:cNvSpPr/>
          <p:nvPr/>
        </p:nvSpPr>
        <p:spPr>
          <a:xfrm>
            <a:off x="3023863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영화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관리</a:t>
            </a:r>
            <a:endParaRPr lang="ko-KR" altLang="en-US" sz="1000" b="1" dirty="0"/>
          </a:p>
        </p:txBody>
      </p:sp>
      <p:sp>
        <p:nvSpPr>
          <p:cNvPr id="80" name="직사각형 79"/>
          <p:cNvSpPr/>
          <p:nvPr/>
        </p:nvSpPr>
        <p:spPr>
          <a:xfrm>
            <a:off x="7589817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회원 관리</a:t>
            </a:r>
            <a:endParaRPr lang="ko-KR" altLang="en-US" sz="1000" b="1" dirty="0"/>
          </a:p>
        </p:txBody>
      </p:sp>
      <p:sp>
        <p:nvSpPr>
          <p:cNvPr id="81" name="직사각형 80"/>
          <p:cNvSpPr/>
          <p:nvPr/>
        </p:nvSpPr>
        <p:spPr>
          <a:xfrm>
            <a:off x="6449855" y="680670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평점 관리</a:t>
            </a:r>
            <a:endParaRPr lang="ko-KR" altLang="en-US" sz="1000" b="1" dirty="0"/>
          </a:p>
        </p:txBody>
      </p:sp>
      <p:sp>
        <p:nvSpPr>
          <p:cNvPr id="82" name="직사각형 81"/>
          <p:cNvSpPr/>
          <p:nvPr/>
        </p:nvSpPr>
        <p:spPr>
          <a:xfrm>
            <a:off x="5309893" y="685025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게시판 관리</a:t>
            </a:r>
            <a:endParaRPr lang="ko-KR" altLang="en-US" sz="1000" b="1" dirty="0"/>
          </a:p>
        </p:txBody>
      </p:sp>
      <p:sp>
        <p:nvSpPr>
          <p:cNvPr id="83" name="직사각형 82"/>
          <p:cNvSpPr/>
          <p:nvPr/>
        </p:nvSpPr>
        <p:spPr>
          <a:xfrm>
            <a:off x="4166878" y="687597"/>
            <a:ext cx="720000" cy="36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/>
              <a:t>인물 관리</a:t>
            </a:r>
            <a:endParaRPr lang="ko-KR" altLang="en-US" sz="1000" b="1" dirty="0"/>
          </a:p>
        </p:txBody>
      </p:sp>
      <p:cxnSp>
        <p:nvCxnSpPr>
          <p:cNvPr id="5" name="직선 연결선 4"/>
          <p:cNvCxnSpPr>
            <a:stCxn id="3" idx="2"/>
          </p:cNvCxnSpPr>
          <p:nvPr/>
        </p:nvCxnSpPr>
        <p:spPr>
          <a:xfrm>
            <a:off x="1106332" y="1042855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2222290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3379428" y="1040670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4526878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66139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7969405" y="1033492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6809855" y="1047597"/>
            <a:ext cx="0" cy="3780000"/>
          </a:xfrm>
          <a:prstGeom prst="line">
            <a:avLst/>
          </a:prstGeom>
          <a:ln w="25400">
            <a:solidFill>
              <a:srgbClr val="37373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939973" y="136539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6" name="직사각형 95"/>
          <p:cNvSpPr/>
          <p:nvPr/>
        </p:nvSpPr>
        <p:spPr>
          <a:xfrm>
            <a:off x="2065826" y="135902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278858" y="1143262"/>
            <a:ext cx="7104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1. </a:t>
            </a:r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cxnSp>
        <p:nvCxnSpPr>
          <p:cNvPr id="98" name="직선 화살표 연결선 97"/>
          <p:cNvCxnSpPr/>
          <p:nvPr/>
        </p:nvCxnSpPr>
        <p:spPr>
          <a:xfrm>
            <a:off x="1252376" y="1405923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152630" y="1526920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2. </a:t>
            </a:r>
            <a:r>
              <a:rPr lang="ko-KR" altLang="en-US" sz="1000" dirty="0" err="1" smtClean="0"/>
              <a:t>관리자승인</a:t>
            </a:r>
            <a:endParaRPr lang="ko-KR" altLang="en-US" sz="1000" dirty="0"/>
          </a:p>
        </p:txBody>
      </p:sp>
      <p:cxnSp>
        <p:nvCxnSpPr>
          <p:cNvPr id="100" name="직선 화살표 연결선 99"/>
          <p:cNvCxnSpPr/>
          <p:nvPr/>
        </p:nvCxnSpPr>
        <p:spPr>
          <a:xfrm flipH="1">
            <a:off x="1253513" y="1496981"/>
            <a:ext cx="79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/>
          <p:cNvCxnSpPr/>
          <p:nvPr/>
        </p:nvCxnSpPr>
        <p:spPr>
          <a:xfrm flipV="1">
            <a:off x="1271916" y="2097472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H="1">
            <a:off x="1285770" y="2177873"/>
            <a:ext cx="187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013769" y="1862364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3. </a:t>
            </a:r>
            <a:r>
              <a:rPr lang="ko-KR" altLang="en-US" sz="1000" dirty="0" smtClean="0"/>
              <a:t>영화 등록 및 수정</a:t>
            </a:r>
            <a:endParaRPr lang="ko-KR" altLang="en-US" sz="1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2010505" y="220398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4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영화 목록 확인</a:t>
            </a:r>
            <a:endParaRPr lang="ko-KR" altLang="en-US" sz="1000" dirty="0"/>
          </a:p>
        </p:txBody>
      </p:sp>
      <p:sp>
        <p:nvSpPr>
          <p:cNvPr id="107" name="직사각형 106"/>
          <p:cNvSpPr/>
          <p:nvPr/>
        </p:nvSpPr>
        <p:spPr>
          <a:xfrm>
            <a:off x="947420" y="204930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08" name="직사각형 107"/>
          <p:cNvSpPr/>
          <p:nvPr/>
        </p:nvSpPr>
        <p:spPr>
          <a:xfrm>
            <a:off x="3230669" y="204851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0" name="직사각형 109"/>
          <p:cNvSpPr/>
          <p:nvPr/>
        </p:nvSpPr>
        <p:spPr>
          <a:xfrm>
            <a:off x="939973" y="265234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1" name="직사각형 110"/>
          <p:cNvSpPr/>
          <p:nvPr/>
        </p:nvSpPr>
        <p:spPr>
          <a:xfrm>
            <a:off x="949338" y="3223209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2" name="직선 화살표 연결선 111"/>
          <p:cNvCxnSpPr/>
          <p:nvPr/>
        </p:nvCxnSpPr>
        <p:spPr>
          <a:xfrm>
            <a:off x="1275186" y="2713202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 flipH="1">
            <a:off x="1255762" y="2789315"/>
            <a:ext cx="3060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3168883" y="2467373"/>
            <a:ext cx="13292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5. </a:t>
            </a:r>
            <a:r>
              <a:rPr lang="ko-KR" altLang="en-US" sz="1000" dirty="0" smtClean="0"/>
              <a:t>인물 등록 및 수정</a:t>
            </a:r>
            <a:endParaRPr lang="ko-KR" altLang="en-US" sz="1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167802" y="2810952"/>
            <a:ext cx="1165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6. </a:t>
            </a:r>
            <a:r>
              <a:rPr lang="ko-KR" altLang="en-US" sz="1000" dirty="0" smtClean="0"/>
              <a:t>인물 정보 확인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368610" y="2631637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17" name="직사각형 116"/>
          <p:cNvSpPr/>
          <p:nvPr/>
        </p:nvSpPr>
        <p:spPr>
          <a:xfrm>
            <a:off x="5503127" y="3226610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1262453" y="3284053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 flipH="1">
            <a:off x="1267121" y="3353330"/>
            <a:ext cx="4212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4561460" y="3000992"/>
            <a:ext cx="13644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7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310672" y="3400763"/>
            <a:ext cx="12939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게시판 목록 확인</a:t>
            </a:r>
            <a:endParaRPr lang="ko-KR" altLang="en-US" sz="1000" dirty="0"/>
          </a:p>
        </p:txBody>
      </p:sp>
      <p:sp>
        <p:nvSpPr>
          <p:cNvPr id="127" name="직사각형 126"/>
          <p:cNvSpPr/>
          <p:nvPr/>
        </p:nvSpPr>
        <p:spPr>
          <a:xfrm>
            <a:off x="939973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28" name="직사각형 127"/>
          <p:cNvSpPr/>
          <p:nvPr/>
        </p:nvSpPr>
        <p:spPr>
          <a:xfrm>
            <a:off x="6651587" y="3831031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1267372" y="3900277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 flipH="1">
            <a:off x="1272040" y="3969554"/>
            <a:ext cx="5364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5705656" y="3627509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9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평점 조회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5521149" y="4054450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10.</a:t>
            </a:r>
            <a:r>
              <a:rPr lang="ko-KR" altLang="en-US" sz="1000" dirty="0" smtClean="0"/>
              <a:t>평점 목록 확인</a:t>
            </a:r>
            <a:endParaRPr lang="ko-KR" altLang="en-US" sz="1000" dirty="0"/>
          </a:p>
        </p:txBody>
      </p:sp>
      <p:sp>
        <p:nvSpPr>
          <p:cNvPr id="133" name="직사각형 132"/>
          <p:cNvSpPr/>
          <p:nvPr/>
        </p:nvSpPr>
        <p:spPr>
          <a:xfrm>
            <a:off x="939973" y="4429333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sp>
        <p:nvSpPr>
          <p:cNvPr id="134" name="직사각형 133"/>
          <p:cNvSpPr/>
          <p:nvPr/>
        </p:nvSpPr>
        <p:spPr>
          <a:xfrm>
            <a:off x="7811137" y="4429332"/>
            <a:ext cx="316535" cy="19390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/>
          </a:p>
        </p:txBody>
      </p:sp>
      <p:cxnSp>
        <p:nvCxnSpPr>
          <p:cNvPr id="135" name="직선 화살표 연결선 134"/>
          <p:cNvCxnSpPr/>
          <p:nvPr/>
        </p:nvCxnSpPr>
        <p:spPr>
          <a:xfrm>
            <a:off x="1275664" y="4484723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화살표 연결선 135"/>
          <p:cNvCxnSpPr/>
          <p:nvPr/>
        </p:nvCxnSpPr>
        <p:spPr>
          <a:xfrm flipH="1">
            <a:off x="1254883" y="4573639"/>
            <a:ext cx="651600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733168" y="4207914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11. </a:t>
            </a:r>
            <a:r>
              <a:rPr lang="ko-KR" altLang="en-US" sz="1000" dirty="0" smtClean="0"/>
              <a:t>회원 검색 </a:t>
            </a:r>
            <a:r>
              <a:rPr lang="en-US" altLang="ko-KR" sz="1000" dirty="0" smtClean="0"/>
              <a:t>/ </a:t>
            </a:r>
            <a:r>
              <a:rPr lang="ko-KR" altLang="en-US" sz="1000" dirty="0" smtClean="0"/>
              <a:t>제재</a:t>
            </a:r>
            <a:endParaRPr lang="ko-KR" altLang="en-US" sz="1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6740162" y="4609341"/>
            <a:ext cx="12362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12. </a:t>
            </a:r>
            <a:r>
              <a:rPr lang="ko-KR" altLang="en-US" sz="1000" dirty="0" smtClean="0"/>
              <a:t>회원 목록 확인</a:t>
            </a:r>
            <a:endParaRPr lang="ko-KR" altLang="en-US" sz="1000" dirty="0"/>
          </a:p>
        </p:txBody>
      </p:sp>
      <p:grpSp>
        <p:nvGrpSpPr>
          <p:cNvPr id="151" name="그룹 150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15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13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8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8.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r>
              <a:rPr lang="ko-KR" altLang="en-US" sz="1800" b="1" dirty="0" smtClean="0">
                <a:latin typeface="+mj-ea"/>
                <a:ea typeface="+mj-ea"/>
              </a:rPr>
              <a:t> 및 설계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376105" y="1842149"/>
            <a:ext cx="2756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만들면서 해봐야 할거 같아서 추후에 추가하겠습니다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28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DB </a:t>
            </a:r>
            <a:r>
              <a:rPr lang="ko-KR" altLang="en-US" sz="1800" b="1" dirty="0" smtClean="0">
                <a:latin typeface="+mj-ea"/>
                <a:ea typeface="+mj-ea"/>
              </a:rPr>
              <a:t>설계 </a:t>
            </a:r>
            <a:r>
              <a:rPr lang="en-US" altLang="ko-KR" sz="1800" b="1" dirty="0" smtClean="0">
                <a:latin typeface="+mj-ea"/>
                <a:ea typeface="+mj-ea"/>
              </a:rPr>
              <a:t>(ERD)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127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9. </a:t>
            </a:r>
            <a:r>
              <a:rPr lang="ko-KR" altLang="en-US" sz="1800" b="1" dirty="0" err="1" smtClean="0">
                <a:latin typeface="+mj-ea"/>
                <a:ea typeface="+mj-ea"/>
              </a:rPr>
              <a:t>기능정의서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41953" y="4676883"/>
            <a:ext cx="463513" cy="432000"/>
            <a:chOff x="9322926" y="557385"/>
            <a:chExt cx="776178" cy="723409"/>
          </a:xfrm>
        </p:grpSpPr>
        <p:sp>
          <p:nvSpPr>
            <p:cNvPr id="5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322926" y="639718"/>
              <a:ext cx="776178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14</a:t>
              </a:r>
              <a:endParaRPr lang="ko-KR" alt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150342" y="1928917"/>
            <a:ext cx="26297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페이지 </a:t>
            </a:r>
            <a:r>
              <a:rPr lang="ko-KR" altLang="en-US" dirty="0" err="1" smtClean="0"/>
              <a:t>제작후에</a:t>
            </a:r>
            <a:r>
              <a:rPr lang="ko-KR" altLang="en-US" dirty="0" smtClean="0"/>
              <a:t> 정리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" name="Google Shape;1556;p105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105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559" name="Google Shape;1559;p105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INDEX</a:t>
            </a:r>
            <a:endParaRPr dirty="0"/>
          </a:p>
        </p:txBody>
      </p:sp>
      <p:grpSp>
        <p:nvGrpSpPr>
          <p:cNvPr id="1560" name="Google Shape;1560;p105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561" name="Google Shape;1561;p10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2" name="Google Shape;1562;p10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3" name="Google Shape;1563;p10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792"/>
              </p:ext>
            </p:extLst>
          </p:nvPr>
        </p:nvGraphicFramePr>
        <p:xfrm>
          <a:off x="3206378" y="584970"/>
          <a:ext cx="4889194" cy="4114800"/>
        </p:xfrm>
        <a:graphic>
          <a:graphicData uri="http://schemas.openxmlformats.org/drawingml/2006/table">
            <a:tbl>
              <a:tblPr firstRow="1" bandRow="1">
                <a:tableStyleId>{8C91C53E-0ACD-437B-B9B6-6A7FAF5E502B}</a:tableStyleId>
              </a:tblPr>
              <a:tblGrid>
                <a:gridCol w="2444597">
                  <a:extLst>
                    <a:ext uri="{9D8B030D-6E8A-4147-A177-3AD203B41FA5}">
                      <a16:colId xmlns:a16="http://schemas.microsoft.com/office/drawing/2014/main" val="408780671"/>
                    </a:ext>
                  </a:extLst>
                </a:gridCol>
                <a:gridCol w="2444597">
                  <a:extLst>
                    <a:ext uri="{9D8B030D-6E8A-4147-A177-3AD203B41FA5}">
                      <a16:colId xmlns:a16="http://schemas.microsoft.com/office/drawing/2014/main" val="67206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주제 및 목적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2.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개발환경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개발 리소스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3.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 분할 구조도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(WBS)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Clr>
                          <a:schemeClr val="bg1"/>
                        </a:buClr>
                        <a:buFont typeface="+mj-lt"/>
                        <a:buNone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4.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작업일정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69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분석 및 설계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5.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요구사항 분석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6.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유스케이스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다이어그램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(Usecase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7. 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순차다이어그램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(Sequence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Diagram)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8. 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기능정의서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9. Db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설계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(ERD)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631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 및 테스트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10. Project</a:t>
                      </a: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source Explore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11. UI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시연 및 핵심 기능</a:t>
                      </a:r>
                      <a:endParaRPr lang="en-US" altLang="ko-KR" sz="1200" baseline="0" dirty="0" smtClean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12. </a:t>
                      </a:r>
                      <a:r>
                        <a:rPr lang="ko-KR" altLang="en-US" sz="1200" baseline="0" dirty="0" smtClean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차후 개발 내용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069147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>
            <a:spLocks noGrp="1"/>
          </p:cNvSpPr>
          <p:nvPr>
            <p:ph type="subTitle" idx="4294967295"/>
          </p:nvPr>
        </p:nvSpPr>
        <p:spPr>
          <a:xfrm>
            <a:off x="579922" y="1381167"/>
            <a:ext cx="7877175" cy="364400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이용자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이용자는 자유롭게 접근하여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정보를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조회 할 수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있으며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제목이나 태그</a:t>
            </a:r>
            <a:r>
              <a:rPr lang="en-US" altLang="ko-KR" sz="1200" dirty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등으로 검색 가능한 편리한 검색 시스템을 지원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  <a:endParaRPr lang="en-US" altLang="ko-KR" sz="12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순위 시스템을 적용하여 관람객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순 혹은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평점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현재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상영작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or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모든 영화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순서로 영화 차트 조회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커뮤니티 기능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[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]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을 제공하여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자유롭게 글을 작성하고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답변글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댓글을 추가 할 수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자유게시판은 파일 첨부 기능을 지원하며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(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제목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내용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작성자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)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기능을 갖추고 있다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  <a:endParaRPr lang="en-US" altLang="ko-KR" sz="12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l"/>
            </a:pP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</a:t>
            </a:r>
            <a:endParaRPr lang="en-US" altLang="ko-KR" sz="16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관리자는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 전체 목록을 조회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검색 할 수 있고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회원 상세 페이지에서 회원의 최근 작성 글을 검사 하여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유해 게시물이라 판단되면 수정 혹은 삭제 가능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  <a:buSzPts val="1100"/>
              <a:buFont typeface="Wingdings" panose="05000000000000000000" pitchFamily="2" charset="2"/>
              <a:buChar char="Ø"/>
            </a:pP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영화 등록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태그 설정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,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예고편을 등록 하는 영화 관리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  </a:t>
            </a:r>
            <a:b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</a:b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관리자의 판단 하에 폭력적인 평점 리뷰는 삭제 가능하다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  <a:cs typeface="Overpass Light"/>
                <a:sym typeface="Overpass Light"/>
              </a:rPr>
              <a:t>.</a:t>
            </a:r>
            <a:endParaRPr lang="en-US" altLang="ko-KR" sz="1200" dirty="0" smtClean="0">
              <a:latin typeface="HY헤드라인M" panose="02030600000101010101" pitchFamily="18" charset="-127"/>
              <a:ea typeface="HY헤드라인M" panose="02030600000101010101" pitchFamily="18" charset="-127"/>
              <a:cs typeface="Overpass Light"/>
              <a:sym typeface="Overpass Light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9925" y="461768"/>
            <a:ext cx="6784510" cy="10668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본 시스템은 영화 조회 및 평점 기능과 자유게시판 시스템을 통합하여 하나의</a:t>
            </a:r>
            <a:endParaRPr lang="en-US" altLang="ko-KR" sz="1600" b="1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프로그램으로 이용 및 관리할 수 있는 영화 리뷰 사이트 입니다</a:t>
            </a:r>
            <a:r>
              <a:rPr lang="en-US" altLang="ko-KR" sz="1600" b="1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1600"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9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54931" y="743524"/>
              <a:ext cx="314210" cy="307777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356" b="60597"/>
          <a:stretch/>
        </p:blipFill>
        <p:spPr>
          <a:xfrm>
            <a:off x="8650" y="3750183"/>
            <a:ext cx="9144000" cy="1391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TextBox 19"/>
          <p:cNvSpPr txBox="1"/>
          <p:nvPr/>
        </p:nvSpPr>
        <p:spPr>
          <a:xfrm>
            <a:off x="2360799" y="3745951"/>
            <a:ext cx="43749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+mn-ea"/>
              </a:rPr>
              <a:t>CheeYoon_Movie</a:t>
            </a:r>
            <a:endParaRPr lang="en-US" altLang="ko-KR" sz="40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  <a:latin typeface="+mn-ea"/>
              </a:rPr>
              <a:t>영화리뷰 사이트</a:t>
            </a:r>
            <a:endParaRPr lang="ko-KR" alt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26" y="536718"/>
            <a:ext cx="68911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참조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기존에 운용되고 있는 영화 리뷰 사이트 들을 벤치마킹</a:t>
            </a:r>
            <a:r>
              <a:rPr lang="en-US" altLang="ko-KR" dirty="0" smtClean="0">
                <a:latin typeface="+mn-ea"/>
                <a:ea typeface="+mn-ea"/>
              </a:rPr>
              <a:t>(Benchmarking)</a:t>
            </a:r>
            <a:r>
              <a:rPr lang="ko-KR" altLang="en-US" dirty="0" smtClean="0">
                <a:latin typeface="+mn-ea"/>
                <a:ea typeface="+mn-ea"/>
              </a:rPr>
              <a:t>하여</a:t>
            </a:r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  <a:ea typeface="+mn-ea"/>
              </a:rPr>
              <a:t> 제작</a:t>
            </a:r>
            <a:r>
              <a:rPr lang="ko-KR" altLang="en-US" dirty="0">
                <a:latin typeface="+mn-ea"/>
                <a:ea typeface="+mn-ea"/>
              </a:rPr>
              <a:t>했</a:t>
            </a:r>
            <a:r>
              <a:rPr lang="ko-KR" altLang="en-US" dirty="0" smtClean="0">
                <a:latin typeface="+mn-ea"/>
                <a:ea typeface="+mn-ea"/>
              </a:rPr>
              <a:t>습니다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69" y="1470515"/>
            <a:ext cx="2320135" cy="1795889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36" y="1526847"/>
            <a:ext cx="2480780" cy="1843365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54" y="1647506"/>
            <a:ext cx="2747998" cy="1821032"/>
          </a:xfrm>
          <a:prstGeom prst="rect">
            <a:avLst/>
          </a:prstGeom>
          <a:effectLst>
            <a:outerShdw blurRad="2540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solidFill>
                  <a:schemeClr val="tx1"/>
                </a:solidFill>
                <a:latin typeface="+mj-ea"/>
                <a:ea typeface="+mj-ea"/>
              </a:rPr>
              <a:t>1. </a:t>
            </a: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주제 및 목적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갈매기형 수장 14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21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 flipV="1">
            <a:off x="101550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9038854" y="3745951"/>
            <a:ext cx="0" cy="25602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9"/>
          <p:cNvGrpSpPr>
            <a:grpSpLocks/>
          </p:cNvGrpSpPr>
          <p:nvPr/>
        </p:nvGrpSpPr>
        <p:grpSpPr bwMode="auto">
          <a:xfrm>
            <a:off x="841378" y="891722"/>
            <a:ext cx="7331074" cy="331187"/>
            <a:chOff x="841375" y="1046693"/>
            <a:chExt cx="7330442" cy="441788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4" name="직사각형 3"/>
            <p:cNvSpPr/>
            <p:nvPr/>
          </p:nvSpPr>
          <p:spPr>
            <a:xfrm>
              <a:off x="841375" y="10564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OS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2052531" y="1046693"/>
              <a:ext cx="6119286" cy="432001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Windows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10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Professional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" name="그룹 20"/>
          <p:cNvGrpSpPr>
            <a:grpSpLocks/>
          </p:cNvGrpSpPr>
          <p:nvPr/>
        </p:nvGrpSpPr>
        <p:grpSpPr bwMode="auto">
          <a:xfrm>
            <a:off x="841378" y="1322925"/>
            <a:ext cx="7345363" cy="323850"/>
            <a:chOff x="841375" y="170418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841375" y="1704181"/>
              <a:ext cx="1079407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WAS</a:t>
              </a: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066819" y="1704181"/>
              <a:ext cx="6119286" cy="432000"/>
            </a:xfrm>
            <a:prstGeom prst="rect">
              <a:avLst/>
            </a:prstGeom>
            <a:solidFill>
              <a:srgbClr val="0A0A0A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Apache Tomcat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9.0.71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838200" y="1747977"/>
            <a:ext cx="7346950" cy="323850"/>
            <a:chOff x="838200" y="2352675"/>
            <a:chExt cx="7346318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0" name="직사각형 9"/>
            <p:cNvSpPr/>
            <p:nvPr/>
          </p:nvSpPr>
          <p:spPr>
            <a:xfrm>
              <a:off x="838200" y="2352675"/>
              <a:ext cx="1080995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dirty="0">
                  <a:solidFill>
                    <a:schemeClr val="bg1"/>
                  </a:solidFill>
                  <a:latin typeface="+mn-ea"/>
                </a:rPr>
                <a:t>DBMS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065232" y="2352675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08000" lv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Oracle XE 11g</a:t>
              </a:r>
            </a:p>
          </p:txBody>
        </p:sp>
      </p:grpSp>
      <p:grpSp>
        <p:nvGrpSpPr>
          <p:cNvPr id="12" name="그룹 22"/>
          <p:cNvGrpSpPr>
            <a:grpSpLocks/>
          </p:cNvGrpSpPr>
          <p:nvPr/>
        </p:nvGrpSpPr>
        <p:grpSpPr bwMode="auto">
          <a:xfrm>
            <a:off x="827088" y="2171840"/>
            <a:ext cx="7345362" cy="325041"/>
            <a:chOff x="827088" y="2964656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827088" y="2964656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Language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052533" y="2964656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 Platform 8,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JSP &amp; Servlet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</a:t>
              </a:r>
            </a:p>
          </p:txBody>
        </p:sp>
      </p:grpSp>
      <p:grpSp>
        <p:nvGrpSpPr>
          <p:cNvPr id="15" name="그룹 24"/>
          <p:cNvGrpSpPr>
            <a:grpSpLocks/>
          </p:cNvGrpSpPr>
          <p:nvPr/>
        </p:nvGrpSpPr>
        <p:grpSpPr bwMode="auto">
          <a:xfrm>
            <a:off x="827088" y="3021946"/>
            <a:ext cx="7345362" cy="323850"/>
            <a:chOff x="827088" y="4174331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6" name="직사각형 15"/>
            <p:cNvSpPr/>
            <p:nvPr/>
          </p:nvSpPr>
          <p:spPr>
            <a:xfrm>
              <a:off x="827088" y="4174331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WEB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052533" y="4174331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HTML5, CSS/CSS3, </a:t>
              </a: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JavaScript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23"/>
          <p:cNvGrpSpPr>
            <a:grpSpLocks/>
          </p:cNvGrpSpPr>
          <p:nvPr/>
        </p:nvGrpSpPr>
        <p:grpSpPr bwMode="auto">
          <a:xfrm>
            <a:off x="827091" y="2596893"/>
            <a:ext cx="7345363" cy="323850"/>
            <a:chOff x="827088" y="3576637"/>
            <a:chExt cx="7344731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19" name="직사각형 18"/>
            <p:cNvSpPr/>
            <p:nvPr/>
          </p:nvSpPr>
          <p:spPr>
            <a:xfrm>
              <a:off x="827088" y="3576637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Model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052533" y="3576637"/>
              <a:ext cx="6119286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MVC model (model 2)</a:t>
              </a:r>
            </a:p>
          </p:txBody>
        </p:sp>
      </p:grpSp>
      <p:grpSp>
        <p:nvGrpSpPr>
          <p:cNvPr id="21" name="그룹 26"/>
          <p:cNvGrpSpPr>
            <a:grpSpLocks/>
          </p:cNvGrpSpPr>
          <p:nvPr/>
        </p:nvGrpSpPr>
        <p:grpSpPr bwMode="auto">
          <a:xfrm>
            <a:off x="827088" y="3870863"/>
            <a:ext cx="7364412" cy="430577"/>
            <a:chOff x="827088" y="5229201"/>
            <a:chExt cx="7364600" cy="345322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2" name="직사각형 21"/>
            <p:cNvSpPr/>
            <p:nvPr/>
          </p:nvSpPr>
          <p:spPr>
            <a:xfrm>
              <a:off x="2071720" y="5229201"/>
              <a:ext cx="6119968" cy="345322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JavaScript </a:t>
              </a:r>
              <a:r>
                <a:rPr kumimoji="0" lang="en-US" altLang="ko-KR" sz="1200" dirty="0" smtClean="0">
                  <a:solidFill>
                    <a:schemeClr val="bg1"/>
                  </a:solidFill>
                  <a:latin typeface="+mn-ea"/>
                </a:rPr>
                <a:t>jquery-3.4.1,   jquery-ui-1.12.1,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 cos-26Dec2008, React,</a:t>
              </a:r>
              <a:endParaRPr kumimoji="0" lang="en-US" altLang="ko-KR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827088" y="5229201"/>
              <a:ext cx="1081115" cy="345321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Open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Source</a:t>
              </a:r>
            </a:p>
          </p:txBody>
        </p:sp>
      </p:grpSp>
      <p:grpSp>
        <p:nvGrpSpPr>
          <p:cNvPr id="24" name="그룹 25"/>
          <p:cNvGrpSpPr>
            <a:grpSpLocks/>
          </p:cNvGrpSpPr>
          <p:nvPr/>
        </p:nvGrpSpPr>
        <p:grpSpPr bwMode="auto">
          <a:xfrm>
            <a:off x="827088" y="3445809"/>
            <a:ext cx="7345362" cy="325041"/>
            <a:chOff x="827088" y="4800600"/>
            <a:chExt cx="7344730" cy="432000"/>
          </a:xfrm>
          <a:solidFill>
            <a:srgbClr val="CDC1B6"/>
          </a:solidFill>
          <a:effectLst>
            <a:outerShdw blurRad="76200" dist="63500" dir="2700000" algn="tl" rotWithShape="0">
              <a:prstClr val="black">
                <a:alpha val="65000"/>
              </a:prstClr>
            </a:outerShdw>
          </a:effectLst>
        </p:grpSpPr>
        <p:sp>
          <p:nvSpPr>
            <p:cNvPr id="25" name="직사각형 24"/>
            <p:cNvSpPr/>
            <p:nvPr/>
          </p:nvSpPr>
          <p:spPr>
            <a:xfrm>
              <a:off x="827088" y="4800600"/>
              <a:ext cx="1080994" cy="432000"/>
            </a:xfrm>
            <a:prstGeom prst="rect">
              <a:avLst/>
            </a:prstGeom>
            <a:solidFill>
              <a:srgbClr val="37373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400" b="1" spc="-100" dirty="0">
                  <a:solidFill>
                    <a:schemeClr val="bg1"/>
                  </a:solidFill>
                  <a:latin typeface="+mn-ea"/>
                </a:rPr>
                <a:t>Tool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052533" y="4800600"/>
              <a:ext cx="6119285" cy="432000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n-ea"/>
                </a:rPr>
                <a:t>Eclipse IDE for Enterprise Java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n-ea"/>
                </a:rPr>
                <a:t>Developers, </a:t>
              </a:r>
              <a:r>
                <a:rPr kumimoji="0" lang="en-US" altLang="ko-KR" sz="1200" dirty="0" err="1">
                  <a:solidFill>
                    <a:schemeClr val="bg1"/>
                  </a:solidFill>
                  <a:latin typeface="+mn-ea"/>
                </a:rPr>
                <a:t>eXERD</a:t>
              </a:r>
              <a:r>
                <a:rPr kumimoji="0" lang="en-US" altLang="ko-KR" sz="1200" dirty="0">
                  <a:solidFill>
                    <a:schemeClr val="bg1"/>
                  </a:solidFill>
                  <a:latin typeface="+mn-ea"/>
                </a:rPr>
                <a:t> (E-R Modeling Tool)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3529" y="80505"/>
            <a:ext cx="29377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+mj-ea"/>
                <a:ea typeface="+mj-ea"/>
              </a:rPr>
              <a:t>2. </a:t>
            </a:r>
            <a:r>
              <a:rPr lang="ko-KR" altLang="en-US" sz="1800" b="1" dirty="0">
                <a:latin typeface="+mj-ea"/>
                <a:ea typeface="+mj-ea"/>
              </a:rPr>
              <a:t>개발환경 </a:t>
            </a:r>
            <a:r>
              <a:rPr lang="en-US" altLang="ko-KR" sz="1800" b="1" dirty="0">
                <a:latin typeface="+mj-ea"/>
                <a:ea typeface="+mj-ea"/>
              </a:rPr>
              <a:t>(Resources)</a:t>
            </a:r>
            <a:endParaRPr lang="ko-KR" altLang="en-US" sz="18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갈매기형 수장 27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3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사용자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9675" y="1042467"/>
            <a:ext cx="614388" cy="297438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628487" y="1545247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897466" y="2094783"/>
            <a:ext cx="357267" cy="32405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660478" y="2092998"/>
            <a:ext cx="452153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페이지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00704" y="2096568"/>
            <a:ext cx="440016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자유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게시판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446063" y="2693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가입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328147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탈퇴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4420585" y="2095948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리스트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879374" y="268898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195627" y="2688981"/>
            <a:ext cx="375765" cy="452765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제목 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2709731" y="2684061"/>
            <a:ext cx="359096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태그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900333" y="2681673"/>
            <a:ext cx="41603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현재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상영작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409205" y="2688982"/>
            <a:ext cx="456928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상영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err="1" smtClean="0">
                <a:latin typeface="+mn-ea"/>
              </a:rPr>
              <a:t>예고작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926227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5930665" y="2688982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7118717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7664150" y="2681585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6555851" y="388524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501329" y="2681673"/>
            <a:ext cx="465461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글상세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6903779" y="3273830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댓글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7214306" y="3890661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댓글삭제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3423723" y="3897119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4460791" y="3894231"/>
            <a:ext cx="377598" cy="32048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3826255" y="330618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상세보기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099955" y="3277444"/>
            <a:ext cx="550424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b="1" dirty="0" smtClean="0">
              <a:latin typeface="+mn-ea"/>
            </a:endParaRPr>
          </a:p>
          <a:p>
            <a:pPr algn="ctr"/>
            <a:endParaRPr lang="en-US" altLang="ko-KR" sz="1000" b="1" dirty="0" smtClean="0">
              <a:latin typeface="+mn-ea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185422" y="2684479"/>
            <a:ext cx="384869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b="1" dirty="0" smtClean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970460" y="2691148"/>
            <a:ext cx="461107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순위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36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38" name="모서리가 둥근 직사각형 37"/>
          <p:cNvSpPr/>
          <p:nvPr/>
        </p:nvSpPr>
        <p:spPr>
          <a:xfrm>
            <a:off x="7636008" y="1543523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123099" y="3273918"/>
            <a:ext cx="475112" cy="327622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답변글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작성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직선 연결선 2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07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꺾인 연결선 4"/>
          <p:cNvCxnSpPr>
            <a:stCxn id="16" idx="2"/>
            <a:endCxn id="17" idx="0"/>
          </p:cNvCxnSpPr>
          <p:nvPr/>
        </p:nvCxnSpPr>
        <p:spPr>
          <a:xfrm rot="5400000">
            <a:off x="3442067" y="780445"/>
            <a:ext cx="205342" cy="132426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38" idx="0"/>
          </p:cNvCxnSpPr>
          <p:nvPr/>
        </p:nvCxnSpPr>
        <p:spPr>
          <a:xfrm rot="16200000" flipH="1">
            <a:off x="5946689" y="-399915"/>
            <a:ext cx="203618" cy="368325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꺾인 연결선 8"/>
          <p:cNvCxnSpPr>
            <a:stCxn id="17" idx="2"/>
            <a:endCxn id="18" idx="0"/>
          </p:cNvCxnSpPr>
          <p:nvPr/>
        </p:nvCxnSpPr>
        <p:spPr>
          <a:xfrm rot="5400000">
            <a:off x="1830481" y="1042657"/>
            <a:ext cx="297745" cy="18065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7" idx="2"/>
            <a:endCxn id="20" idx="0"/>
          </p:cNvCxnSpPr>
          <p:nvPr/>
        </p:nvCxnSpPr>
        <p:spPr>
          <a:xfrm>
            <a:off x="2882606" y="1797038"/>
            <a:ext cx="3949" cy="295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17" idx="2"/>
            <a:endCxn id="32" idx="0"/>
          </p:cNvCxnSpPr>
          <p:nvPr/>
        </p:nvCxnSpPr>
        <p:spPr>
          <a:xfrm rot="16200000" flipH="1">
            <a:off x="3606591" y="1073052"/>
            <a:ext cx="298910" cy="17468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17" idx="2"/>
            <a:endCxn id="21" idx="0"/>
          </p:cNvCxnSpPr>
          <p:nvPr/>
        </p:nvCxnSpPr>
        <p:spPr>
          <a:xfrm rot="16200000" flipH="1">
            <a:off x="4651894" y="27750"/>
            <a:ext cx="299530" cy="383810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>
            <a:stCxn id="18" idx="2"/>
            <a:endCxn id="41" idx="0"/>
          </p:cNvCxnSpPr>
          <p:nvPr/>
        </p:nvCxnSpPr>
        <p:spPr>
          <a:xfrm flipH="1">
            <a:off x="1058008" y="2418835"/>
            <a:ext cx="18092" cy="270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18" idx="2"/>
            <a:endCxn id="29" idx="0"/>
          </p:cNvCxnSpPr>
          <p:nvPr/>
        </p:nvCxnSpPr>
        <p:spPr>
          <a:xfrm rot="5400000">
            <a:off x="712826" y="2330707"/>
            <a:ext cx="275147" cy="45140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18" idx="2"/>
            <a:endCxn id="30" idx="0"/>
          </p:cNvCxnSpPr>
          <p:nvPr/>
        </p:nvCxnSpPr>
        <p:spPr>
          <a:xfrm rot="16200000" flipH="1">
            <a:off x="1156367" y="2338567"/>
            <a:ext cx="270147" cy="4306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20" idx="2"/>
            <a:endCxn id="43" idx="0"/>
          </p:cNvCxnSpPr>
          <p:nvPr/>
        </p:nvCxnSpPr>
        <p:spPr>
          <a:xfrm>
            <a:off x="2886555" y="2420620"/>
            <a:ext cx="2724" cy="263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stCxn id="20" idx="2"/>
            <a:endCxn id="33" idx="0"/>
          </p:cNvCxnSpPr>
          <p:nvPr/>
        </p:nvCxnSpPr>
        <p:spPr>
          <a:xfrm rot="5400000">
            <a:off x="2500277" y="2298200"/>
            <a:ext cx="263859" cy="5086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20" idx="2"/>
            <a:endCxn id="42" idx="0"/>
          </p:cNvCxnSpPr>
          <p:nvPr/>
        </p:nvCxnSpPr>
        <p:spPr>
          <a:xfrm rot="16200000" flipH="1">
            <a:off x="3000852" y="2306322"/>
            <a:ext cx="268361" cy="4969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32" idx="2"/>
            <a:endCxn id="45" idx="0"/>
          </p:cNvCxnSpPr>
          <p:nvPr/>
        </p:nvCxnSpPr>
        <p:spPr>
          <a:xfrm>
            <a:off x="4629487" y="2453614"/>
            <a:ext cx="8182" cy="235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32" idx="2"/>
            <a:endCxn id="44" idx="0"/>
          </p:cNvCxnSpPr>
          <p:nvPr/>
        </p:nvCxnSpPr>
        <p:spPr>
          <a:xfrm rot="5400000">
            <a:off x="4254891" y="2307076"/>
            <a:ext cx="228059" cy="52113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32" idx="2"/>
            <a:endCxn id="34" idx="0"/>
          </p:cNvCxnSpPr>
          <p:nvPr/>
        </p:nvCxnSpPr>
        <p:spPr>
          <a:xfrm rot="16200000" flipH="1">
            <a:off x="4796483" y="2286617"/>
            <a:ext cx="237534" cy="571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21" idx="2"/>
            <a:endCxn id="52" idx="0"/>
          </p:cNvCxnSpPr>
          <p:nvPr/>
        </p:nvCxnSpPr>
        <p:spPr>
          <a:xfrm>
            <a:off x="6720712" y="2417050"/>
            <a:ext cx="13348" cy="264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 85"/>
          <p:cNvCxnSpPr>
            <a:stCxn id="21" idx="2"/>
            <a:endCxn id="48" idx="0"/>
          </p:cNvCxnSpPr>
          <p:nvPr/>
        </p:nvCxnSpPr>
        <p:spPr>
          <a:xfrm rot="5400000">
            <a:off x="6285940" y="2254210"/>
            <a:ext cx="271932" cy="59761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1" idx="2"/>
            <a:endCxn id="49" idx="0"/>
          </p:cNvCxnSpPr>
          <p:nvPr/>
        </p:nvCxnSpPr>
        <p:spPr>
          <a:xfrm rot="16200000" flipH="1">
            <a:off x="6883665" y="2254097"/>
            <a:ext cx="264535" cy="59044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1" idx="2"/>
            <a:endCxn id="50" idx="0"/>
          </p:cNvCxnSpPr>
          <p:nvPr/>
        </p:nvCxnSpPr>
        <p:spPr>
          <a:xfrm rot="16200000" flipH="1">
            <a:off x="7156381" y="1981380"/>
            <a:ext cx="264535" cy="11358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44" idx="2"/>
            <a:endCxn id="57" idx="0"/>
          </p:cNvCxnSpPr>
          <p:nvPr/>
        </p:nvCxnSpPr>
        <p:spPr>
          <a:xfrm flipH="1">
            <a:off x="4101467" y="3009295"/>
            <a:ext cx="6886" cy="296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꺾인 연결선 94"/>
          <p:cNvCxnSpPr>
            <a:stCxn id="42" idx="2"/>
            <a:endCxn id="57" idx="0"/>
          </p:cNvCxnSpPr>
          <p:nvPr/>
        </p:nvCxnSpPr>
        <p:spPr>
          <a:xfrm rot="16200000" flipH="1">
            <a:off x="3660269" y="2864986"/>
            <a:ext cx="164438" cy="71795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>
            <a:stCxn id="57" idx="2"/>
          </p:cNvCxnSpPr>
          <p:nvPr/>
        </p:nvCxnSpPr>
        <p:spPr>
          <a:xfrm>
            <a:off x="4101467" y="3633806"/>
            <a:ext cx="6885" cy="420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>
            <a:stCxn id="33" idx="2"/>
            <a:endCxn id="31" idx="0"/>
          </p:cNvCxnSpPr>
          <p:nvPr/>
        </p:nvCxnSpPr>
        <p:spPr>
          <a:xfrm flipH="1">
            <a:off x="2375167" y="3012101"/>
            <a:ext cx="2690" cy="265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02"/>
          <p:cNvCxnSpPr>
            <a:stCxn id="52" idx="2"/>
            <a:endCxn id="39" idx="0"/>
          </p:cNvCxnSpPr>
          <p:nvPr/>
        </p:nvCxnSpPr>
        <p:spPr>
          <a:xfrm rot="5400000">
            <a:off x="6415047" y="2954904"/>
            <a:ext cx="264623" cy="3734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 104"/>
          <p:cNvCxnSpPr>
            <a:stCxn id="52" idx="2"/>
            <a:endCxn id="53" idx="0"/>
          </p:cNvCxnSpPr>
          <p:nvPr/>
        </p:nvCxnSpPr>
        <p:spPr>
          <a:xfrm rot="16200000" flipH="1">
            <a:off x="6782870" y="2960485"/>
            <a:ext cx="264535" cy="36215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꺾인 연결선 106"/>
          <p:cNvCxnSpPr>
            <a:stCxn id="53" idx="2"/>
            <a:endCxn id="54" idx="0"/>
          </p:cNvCxnSpPr>
          <p:nvPr/>
        </p:nvCxnSpPr>
        <p:spPr>
          <a:xfrm rot="16200000" flipH="1">
            <a:off x="7106873" y="3590792"/>
            <a:ext cx="289209" cy="31052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꺾인 연결선 108"/>
          <p:cNvCxnSpPr>
            <a:stCxn id="53" idx="2"/>
            <a:endCxn id="51" idx="0"/>
          </p:cNvCxnSpPr>
          <p:nvPr/>
        </p:nvCxnSpPr>
        <p:spPr>
          <a:xfrm rot="5400000">
            <a:off x="6780352" y="3569386"/>
            <a:ext cx="283797" cy="34792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27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구조도  </a:t>
            </a:r>
            <a:r>
              <a:rPr lang="en-US" altLang="ko-KR" sz="1200" b="1" dirty="0" smtClean="0"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latin typeface="+mj-ea"/>
                <a:ea typeface="+mj-ea"/>
              </a:rPr>
              <a:t>관리자 모드 측 </a:t>
            </a:r>
            <a:r>
              <a:rPr lang="en-US" altLang="ko-KR" sz="1200" b="1" dirty="0" smtClean="0">
                <a:latin typeface="+mj-ea"/>
                <a:ea typeface="+mj-ea"/>
              </a:rPr>
              <a:t>WBS)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54990" y="583096"/>
            <a:ext cx="703758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latin typeface="+mn-ea"/>
              </a:rPr>
              <a:t>LAS*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891004" y="1046040"/>
            <a:ext cx="631730" cy="33378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로그인</a:t>
            </a:r>
            <a:r>
              <a:rPr lang="en-US" altLang="ko-KR" sz="1000" b="1" dirty="0" smtClean="0">
                <a:latin typeface="+mn-ea"/>
              </a:rPr>
              <a:t>/</a:t>
            </a:r>
          </a:p>
          <a:p>
            <a:pPr algn="ctr"/>
            <a:r>
              <a:rPr lang="ko-KR" altLang="en-US" sz="1000" b="1" dirty="0" smtClean="0">
                <a:latin typeface="+mn-ea"/>
              </a:rPr>
              <a:t>로그아웃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5484130" y="1561809"/>
            <a:ext cx="508237" cy="25179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318285" y="2263045"/>
            <a:ext cx="354262" cy="30785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831606" y="2275913"/>
            <a:ext cx="458366" cy="32814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552575" y="2263045"/>
            <a:ext cx="388292" cy="3770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966190" y="2274969"/>
            <a:ext cx="442022" cy="397434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latin typeface="+mn-ea"/>
              </a:rPr>
              <a:t>게시글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765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092142" y="3046334"/>
            <a:ext cx="4448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관리자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 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1853068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296634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제재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2739405" y="3046334"/>
            <a:ext cx="36033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회원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5544746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101769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6049729" y="3047172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8017257" y="2274969"/>
            <a:ext cx="402424" cy="320477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관리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7256022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75452" y="3046334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등록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368483" y="3666493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수정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3822680" y="3046334"/>
            <a:ext cx="344090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목록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3815007" y="2263045"/>
            <a:ext cx="368847" cy="360251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00" b="1" dirty="0">
              <a:latin typeface="+mn-ea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035063" y="3046334"/>
            <a:ext cx="366811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평점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삭제</a:t>
            </a:r>
            <a:endParaRPr lang="ko-KR" altLang="en-US" sz="1000" b="1" dirty="0">
              <a:latin typeface="+mn-ea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49" name="모서리가 둥근 직사각형 48"/>
          <p:cNvSpPr/>
          <p:nvPr/>
        </p:nvSpPr>
        <p:spPr>
          <a:xfrm>
            <a:off x="552552" y="1557804"/>
            <a:ext cx="508237" cy="251791"/>
          </a:xfrm>
          <a:prstGeom prst="roundRect">
            <a:avLst/>
          </a:prstGeom>
          <a:solidFill>
            <a:srgbClr val="3737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사용자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5071501" y="3046334"/>
            <a:ext cx="417804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영화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en-US" altLang="ko-KR" sz="1000" b="1" dirty="0" smtClean="0">
              <a:latin typeface="+mn-ea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3359481" y="3046334"/>
            <a:ext cx="375272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배우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검색</a:t>
            </a:r>
            <a:endParaRPr lang="ko-KR" altLang="en-US" sz="1000" b="1" dirty="0">
              <a:latin typeface="+mn-ea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749069" y="3051595"/>
            <a:ext cx="357267" cy="357666"/>
          </a:xfrm>
          <a:prstGeom prst="roundRect">
            <a:avLst/>
          </a:prstGeom>
          <a:solidFill>
            <a:srgbClr val="3737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latin typeface="+mn-ea"/>
              </a:rPr>
              <a:t>글</a:t>
            </a:r>
            <a:endParaRPr lang="en-US" altLang="ko-KR" sz="1000" b="1" dirty="0" smtClean="0">
              <a:latin typeface="+mn-ea"/>
            </a:endParaRPr>
          </a:p>
          <a:p>
            <a:pPr algn="ctr"/>
            <a:r>
              <a:rPr lang="ko-KR" altLang="en-US" sz="1000" b="1" dirty="0" smtClean="0">
                <a:latin typeface="+mn-ea"/>
              </a:rPr>
              <a:t>보기</a:t>
            </a:r>
            <a:endParaRPr lang="ko-KR" altLang="en-US" sz="1000" b="1" dirty="0">
              <a:latin typeface="+mn-ea"/>
            </a:endParaRPr>
          </a:p>
        </p:txBody>
      </p:sp>
      <p:cxnSp>
        <p:nvCxnSpPr>
          <p:cNvPr id="3" name="꺾인 연결선 2"/>
          <p:cNvCxnSpPr>
            <a:stCxn id="16" idx="2"/>
            <a:endCxn id="17" idx="0"/>
          </p:cNvCxnSpPr>
          <p:nvPr/>
        </p:nvCxnSpPr>
        <p:spPr>
          <a:xfrm rot="16200000" flipH="1">
            <a:off x="4881568" y="705128"/>
            <a:ext cx="181982" cy="153138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>
            <a:stCxn id="15" idx="2"/>
            <a:endCxn id="16" idx="0"/>
          </p:cNvCxnSpPr>
          <p:nvPr/>
        </p:nvCxnSpPr>
        <p:spPr>
          <a:xfrm>
            <a:off x="4206869" y="834887"/>
            <a:ext cx="0" cy="211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6" idx="2"/>
            <a:endCxn id="49" idx="0"/>
          </p:cNvCxnSpPr>
          <p:nvPr/>
        </p:nvCxnSpPr>
        <p:spPr>
          <a:xfrm rot="5400000">
            <a:off x="2417782" y="-231284"/>
            <a:ext cx="177977" cy="34001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>
            <a:stCxn id="17" idx="2"/>
            <a:endCxn id="20" idx="0"/>
          </p:cNvCxnSpPr>
          <p:nvPr/>
        </p:nvCxnSpPr>
        <p:spPr>
          <a:xfrm>
            <a:off x="5738249" y="1813600"/>
            <a:ext cx="8472" cy="449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17" idx="2"/>
            <a:endCxn id="21" idx="0"/>
          </p:cNvCxnSpPr>
          <p:nvPr/>
        </p:nvCxnSpPr>
        <p:spPr>
          <a:xfrm rot="16200000" flipH="1">
            <a:off x="6232041" y="1319808"/>
            <a:ext cx="461369" cy="14489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7" idx="2"/>
            <a:endCxn id="37" idx="0"/>
          </p:cNvCxnSpPr>
          <p:nvPr/>
        </p:nvCxnSpPr>
        <p:spPr>
          <a:xfrm rot="16200000" flipH="1">
            <a:off x="6747675" y="804174"/>
            <a:ext cx="461369" cy="24802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17" idx="2"/>
            <a:endCxn id="44" idx="0"/>
          </p:cNvCxnSpPr>
          <p:nvPr/>
        </p:nvCxnSpPr>
        <p:spPr>
          <a:xfrm rot="5400000">
            <a:off x="4644118" y="1168913"/>
            <a:ext cx="449445" cy="17388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17" idx="2"/>
            <a:endCxn id="18" idx="0"/>
          </p:cNvCxnSpPr>
          <p:nvPr/>
        </p:nvCxnSpPr>
        <p:spPr>
          <a:xfrm rot="5400000">
            <a:off x="3892111" y="416906"/>
            <a:ext cx="449445" cy="324283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17" idx="2"/>
            <a:endCxn id="19" idx="0"/>
          </p:cNvCxnSpPr>
          <p:nvPr/>
        </p:nvCxnSpPr>
        <p:spPr>
          <a:xfrm rot="5400000">
            <a:off x="3168363" y="-293974"/>
            <a:ext cx="462313" cy="467746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stCxn id="19" idx="2"/>
            <a:endCxn id="23" idx="0"/>
          </p:cNvCxnSpPr>
          <p:nvPr/>
        </p:nvCxnSpPr>
        <p:spPr>
          <a:xfrm rot="5400000">
            <a:off x="684289" y="2669834"/>
            <a:ext cx="442280" cy="3107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19" idx="2"/>
            <a:endCxn id="28" idx="0"/>
          </p:cNvCxnSpPr>
          <p:nvPr/>
        </p:nvCxnSpPr>
        <p:spPr>
          <a:xfrm rot="16200000" flipH="1">
            <a:off x="966534" y="2698309"/>
            <a:ext cx="442280" cy="25377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 flipH="1">
            <a:off x="2475268" y="2570902"/>
            <a:ext cx="20148" cy="475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18" idx="2"/>
            <a:endCxn id="29" idx="0"/>
          </p:cNvCxnSpPr>
          <p:nvPr/>
        </p:nvCxnSpPr>
        <p:spPr>
          <a:xfrm rot="5400000">
            <a:off x="2025843" y="2576761"/>
            <a:ext cx="475432" cy="4637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 73"/>
          <p:cNvCxnSpPr>
            <a:stCxn id="18" idx="2"/>
            <a:endCxn id="31" idx="0"/>
          </p:cNvCxnSpPr>
          <p:nvPr/>
        </p:nvCxnSpPr>
        <p:spPr>
          <a:xfrm rot="16200000" flipH="1">
            <a:off x="2469778" y="2596540"/>
            <a:ext cx="475432" cy="42415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>
            <a:stCxn id="44" idx="2"/>
            <a:endCxn id="43" idx="0"/>
          </p:cNvCxnSpPr>
          <p:nvPr/>
        </p:nvCxnSpPr>
        <p:spPr>
          <a:xfrm flipH="1">
            <a:off x="3994725" y="2623296"/>
            <a:ext cx="4706" cy="423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44" idx="2"/>
            <a:endCxn id="51" idx="0"/>
          </p:cNvCxnSpPr>
          <p:nvPr/>
        </p:nvCxnSpPr>
        <p:spPr>
          <a:xfrm rot="5400000">
            <a:off x="3561755" y="2608658"/>
            <a:ext cx="423038" cy="45231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44" idx="2"/>
            <a:endCxn id="41" idx="0"/>
          </p:cNvCxnSpPr>
          <p:nvPr/>
        </p:nvCxnSpPr>
        <p:spPr>
          <a:xfrm rot="16200000" flipH="1">
            <a:off x="4015239" y="2607487"/>
            <a:ext cx="423038" cy="4546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>
            <a:stCxn id="51" idx="2"/>
            <a:endCxn id="42" idx="0"/>
          </p:cNvCxnSpPr>
          <p:nvPr/>
        </p:nvCxnSpPr>
        <p:spPr>
          <a:xfrm>
            <a:off x="3547117" y="3404000"/>
            <a:ext cx="0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20" idx="2"/>
            <a:endCxn id="50" idx="0"/>
          </p:cNvCxnSpPr>
          <p:nvPr/>
        </p:nvCxnSpPr>
        <p:spPr>
          <a:xfrm rot="5400000">
            <a:off x="5310435" y="2610047"/>
            <a:ext cx="406255" cy="46631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20" idx="2"/>
            <a:endCxn id="35" idx="0"/>
          </p:cNvCxnSpPr>
          <p:nvPr/>
        </p:nvCxnSpPr>
        <p:spPr>
          <a:xfrm rot="16200000" flipH="1">
            <a:off x="5783996" y="2602804"/>
            <a:ext cx="407093" cy="48164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stCxn id="20" idx="2"/>
            <a:endCxn id="32" idx="0"/>
          </p:cNvCxnSpPr>
          <p:nvPr/>
        </p:nvCxnSpPr>
        <p:spPr>
          <a:xfrm>
            <a:off x="5746721" y="2640079"/>
            <a:ext cx="6927" cy="406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 93"/>
          <p:cNvCxnSpPr>
            <a:stCxn id="21" idx="2"/>
            <a:endCxn id="52" idx="0"/>
          </p:cNvCxnSpPr>
          <p:nvPr/>
        </p:nvCxnSpPr>
        <p:spPr>
          <a:xfrm rot="5400000">
            <a:off x="6867856" y="2732250"/>
            <a:ext cx="379192" cy="25949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꺾인 연결선 95"/>
          <p:cNvCxnSpPr>
            <a:stCxn id="21" idx="2"/>
            <a:endCxn id="38" idx="0"/>
          </p:cNvCxnSpPr>
          <p:nvPr/>
        </p:nvCxnSpPr>
        <p:spPr>
          <a:xfrm rot="16200000" flipH="1">
            <a:off x="7121332" y="2738271"/>
            <a:ext cx="379192" cy="24745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/>
          <p:cNvCxnSpPr>
            <a:stCxn id="37" idx="2"/>
            <a:endCxn id="45" idx="0"/>
          </p:cNvCxnSpPr>
          <p:nvPr/>
        </p:nvCxnSpPr>
        <p:spPr>
          <a:xfrm>
            <a:off x="8218469" y="2595446"/>
            <a:ext cx="0" cy="4508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>
            <a:endCxn id="34" idx="0"/>
          </p:cNvCxnSpPr>
          <p:nvPr/>
        </p:nvCxnSpPr>
        <p:spPr>
          <a:xfrm>
            <a:off x="5280402" y="3404000"/>
            <a:ext cx="1" cy="262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88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3. </a:t>
            </a:r>
            <a:r>
              <a:rPr lang="ko-KR" altLang="en-US" sz="1800" b="1" dirty="0" err="1" smtClean="0">
                <a:latin typeface="+mj-ea"/>
                <a:ea typeface="+mj-ea"/>
              </a:rPr>
              <a:t>작업분할</a:t>
            </a:r>
            <a:r>
              <a:rPr lang="ko-KR" altLang="en-US" sz="1800" b="1" dirty="0" smtClean="0">
                <a:latin typeface="+mj-ea"/>
                <a:ea typeface="+mj-ea"/>
              </a:rPr>
              <a:t> </a:t>
            </a:r>
            <a:r>
              <a:rPr lang="ko-KR" altLang="en-US" sz="1800" b="1" dirty="0" smtClean="0">
                <a:latin typeface="+mj-ea"/>
                <a:ea typeface="+mj-ea"/>
              </a:rPr>
              <a:t>구조도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7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</p:grpSp>
      <p:sp>
        <p:nvSpPr>
          <p:cNvPr id="58" name="모서리가 둥근 직사각형 57"/>
          <p:cNvSpPr/>
          <p:nvPr/>
        </p:nvSpPr>
        <p:spPr>
          <a:xfrm>
            <a:off x="337964" y="219205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1166311" y="78810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2282261" y="40260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회원가입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282261" y="6430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마이메뉴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2282261" y="88496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정보수정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2282261" y="112447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회원탈퇴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2282261" y="306724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영상 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2282261" y="25906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1166311" y="282921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282261" y="282579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166311" y="179808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메뉴 조회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2282261" y="1461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리스트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2282261" y="171553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순위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2282261" y="22281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현재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상영작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3407300" y="230293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상세보기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3407300" y="161167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>
            <a:off x="2282261" y="19764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개봉 </a:t>
            </a:r>
            <a:r>
              <a:rPr lang="ko-KR" altLang="en-US" sz="1000" b="1" dirty="0" err="1" smtClean="0">
                <a:solidFill>
                  <a:schemeClr val="tx1"/>
                </a:solidFill>
                <a:latin typeface="+mn-ea"/>
              </a:rPr>
              <a:t>예정작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4481000" y="135147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4481000" y="158218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4481000" y="182136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4" name="모서리가 둥근 직사각형 103"/>
          <p:cNvSpPr/>
          <p:nvPr/>
        </p:nvSpPr>
        <p:spPr>
          <a:xfrm>
            <a:off x="1166311" y="38433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자유 게시판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2282261" y="343857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보기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2282261" y="367836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2282261" y="392054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8" name="모서리가 둥근 직사각형 107"/>
          <p:cNvSpPr/>
          <p:nvPr/>
        </p:nvSpPr>
        <p:spPr>
          <a:xfrm>
            <a:off x="2282261" y="415980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3407300" y="306126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3407300" y="354283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관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4487350" y="269088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4487350" y="293427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4487350" y="3172448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2282261" y="44028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5" name="모서리가 둥근 직사각형 114"/>
          <p:cNvSpPr/>
          <p:nvPr/>
        </p:nvSpPr>
        <p:spPr>
          <a:xfrm>
            <a:off x="3407300" y="393679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전체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6" name="모서리가 둥근 직사각형 115"/>
          <p:cNvSpPr/>
          <p:nvPr/>
        </p:nvSpPr>
        <p:spPr>
          <a:xfrm>
            <a:off x="3407300" y="417440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제목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3407300" y="441775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내용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3407300" y="465801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작성자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9" name="모서리가 둥근 직사각형 118"/>
          <p:cNvSpPr/>
          <p:nvPr/>
        </p:nvSpPr>
        <p:spPr>
          <a:xfrm>
            <a:off x="4487350" y="3754581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삭제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4487350" y="350739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00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답글 작성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5552801" y="2084107"/>
            <a:ext cx="508237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관리자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6251400" y="1043367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6251400" y="265711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7331400" y="796079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검색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331400" y="1049887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회원 전체 목록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7331400" y="151915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7331400" y="2023846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예고편 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7331400" y="177372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태그 등록</a:t>
            </a:r>
            <a:endParaRPr lang="en-US" altLang="ko-KR" sz="10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0" name="모서리가 둥근 직사각형 129"/>
          <p:cNvSpPr/>
          <p:nvPr/>
        </p:nvSpPr>
        <p:spPr>
          <a:xfrm>
            <a:off x="6251400" y="1755200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등록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1" name="모서리가 둥근 직사각형 130"/>
          <p:cNvSpPr/>
          <p:nvPr/>
        </p:nvSpPr>
        <p:spPr>
          <a:xfrm>
            <a:off x="7331400" y="254362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업데이트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2" name="모서리가 둥근 직사각형 131"/>
          <p:cNvSpPr/>
          <p:nvPr/>
        </p:nvSpPr>
        <p:spPr>
          <a:xfrm>
            <a:off x="6251400" y="3304873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3" name="모서리가 둥근 직사각형 132"/>
          <p:cNvSpPr/>
          <p:nvPr/>
        </p:nvSpPr>
        <p:spPr>
          <a:xfrm>
            <a:off x="7331400" y="3470615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댓글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7331400" y="3217054"/>
            <a:ext cx="100615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smtClean="0">
                <a:solidFill>
                  <a:schemeClr val="tx1"/>
                </a:solidFill>
                <a:latin typeface="+mn-ea"/>
              </a:rPr>
              <a:t>자유게시판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7331400" y="3719294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평점 관리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7331400" y="2798192"/>
            <a:ext cx="828000" cy="180000"/>
          </a:xfrm>
          <a:prstGeom prst="roundRect">
            <a:avLst/>
          </a:prstGeom>
          <a:solidFill>
            <a:schemeClr val="bg1"/>
          </a:solidFill>
          <a:ln>
            <a:solidFill>
              <a:srgbClr val="99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영화 수정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" name="꺾인 연결선 3"/>
          <p:cNvCxnSpPr>
            <a:stCxn id="58" idx="3"/>
            <a:endCxn id="77" idx="1"/>
          </p:cNvCxnSpPr>
          <p:nvPr/>
        </p:nvCxnSpPr>
        <p:spPr>
          <a:xfrm flipV="1">
            <a:off x="846201" y="1888088"/>
            <a:ext cx="320110" cy="40764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8" idx="3"/>
            <a:endCxn id="75" idx="1"/>
          </p:cNvCxnSpPr>
          <p:nvPr/>
        </p:nvCxnSpPr>
        <p:spPr>
          <a:xfrm>
            <a:off x="846201" y="2295734"/>
            <a:ext cx="320110" cy="62348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58" idx="3"/>
            <a:endCxn id="60" idx="1"/>
          </p:cNvCxnSpPr>
          <p:nvPr/>
        </p:nvCxnSpPr>
        <p:spPr>
          <a:xfrm flipV="1">
            <a:off x="846201" y="878102"/>
            <a:ext cx="320110" cy="14176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꺾인 연결선 32"/>
          <p:cNvCxnSpPr>
            <a:stCxn id="58" idx="3"/>
            <a:endCxn id="104" idx="1"/>
          </p:cNvCxnSpPr>
          <p:nvPr/>
        </p:nvCxnSpPr>
        <p:spPr>
          <a:xfrm>
            <a:off x="846201" y="2295734"/>
            <a:ext cx="320110" cy="163763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60" idx="3"/>
            <a:endCxn id="67" idx="1"/>
          </p:cNvCxnSpPr>
          <p:nvPr/>
        </p:nvCxnSpPr>
        <p:spPr>
          <a:xfrm flipV="1">
            <a:off x="1994311" y="733095"/>
            <a:ext cx="287950" cy="14500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60" idx="3"/>
            <a:endCxn id="66" idx="1"/>
          </p:cNvCxnSpPr>
          <p:nvPr/>
        </p:nvCxnSpPr>
        <p:spPr>
          <a:xfrm flipV="1">
            <a:off x="1994311" y="492609"/>
            <a:ext cx="287950" cy="38549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stCxn id="60" idx="3"/>
            <a:endCxn id="69" idx="1"/>
          </p:cNvCxnSpPr>
          <p:nvPr/>
        </p:nvCxnSpPr>
        <p:spPr>
          <a:xfrm>
            <a:off x="1994311" y="878102"/>
            <a:ext cx="287950" cy="9686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꺾인 연결선 136"/>
          <p:cNvCxnSpPr>
            <a:stCxn id="60" idx="3"/>
            <a:endCxn id="70" idx="1"/>
          </p:cNvCxnSpPr>
          <p:nvPr/>
        </p:nvCxnSpPr>
        <p:spPr>
          <a:xfrm>
            <a:off x="1994311" y="878102"/>
            <a:ext cx="287950" cy="33637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77" idx="3"/>
            <a:endCxn id="79" idx="1"/>
          </p:cNvCxnSpPr>
          <p:nvPr/>
        </p:nvCxnSpPr>
        <p:spPr>
          <a:xfrm flipV="1">
            <a:off x="1994311" y="1551538"/>
            <a:ext cx="287950" cy="336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꺾인 연결선 140"/>
          <p:cNvCxnSpPr>
            <a:stCxn id="77" idx="3"/>
            <a:endCxn id="87" idx="1"/>
          </p:cNvCxnSpPr>
          <p:nvPr/>
        </p:nvCxnSpPr>
        <p:spPr>
          <a:xfrm flipV="1">
            <a:off x="1994311" y="1805538"/>
            <a:ext cx="287950" cy="825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꺾인 연결선 142"/>
          <p:cNvCxnSpPr>
            <a:stCxn id="77" idx="3"/>
            <a:endCxn id="95" idx="1"/>
          </p:cNvCxnSpPr>
          <p:nvPr/>
        </p:nvCxnSpPr>
        <p:spPr>
          <a:xfrm>
            <a:off x="1994311" y="1888088"/>
            <a:ext cx="287950" cy="17837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꺾인 연결선 144"/>
          <p:cNvCxnSpPr>
            <a:stCxn id="77" idx="3"/>
            <a:endCxn id="89" idx="1"/>
          </p:cNvCxnSpPr>
          <p:nvPr/>
        </p:nvCxnSpPr>
        <p:spPr>
          <a:xfrm>
            <a:off x="1994311" y="1888088"/>
            <a:ext cx="287950" cy="43007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꺾인 연결선 146"/>
          <p:cNvCxnSpPr>
            <a:stCxn id="75" idx="3"/>
            <a:endCxn id="73" idx="1"/>
          </p:cNvCxnSpPr>
          <p:nvPr/>
        </p:nvCxnSpPr>
        <p:spPr>
          <a:xfrm flipV="1">
            <a:off x="1994311" y="2680695"/>
            <a:ext cx="287950" cy="2385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꺾인 연결선 148"/>
          <p:cNvCxnSpPr>
            <a:stCxn id="75" idx="3"/>
            <a:endCxn id="76" idx="1"/>
          </p:cNvCxnSpPr>
          <p:nvPr/>
        </p:nvCxnSpPr>
        <p:spPr>
          <a:xfrm flipV="1">
            <a:off x="1994311" y="2915795"/>
            <a:ext cx="287950" cy="342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>
            <a:stCxn id="75" idx="3"/>
            <a:endCxn id="71" idx="1"/>
          </p:cNvCxnSpPr>
          <p:nvPr/>
        </p:nvCxnSpPr>
        <p:spPr>
          <a:xfrm>
            <a:off x="1994311" y="2919217"/>
            <a:ext cx="287950" cy="23802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꺾인 연결선 152"/>
          <p:cNvCxnSpPr>
            <a:stCxn id="104" idx="3"/>
            <a:endCxn id="105" idx="1"/>
          </p:cNvCxnSpPr>
          <p:nvPr/>
        </p:nvCxnSpPr>
        <p:spPr>
          <a:xfrm flipV="1">
            <a:off x="1994311" y="3528578"/>
            <a:ext cx="287950" cy="40478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꺾인 연결선 154"/>
          <p:cNvCxnSpPr>
            <a:stCxn id="104" idx="3"/>
            <a:endCxn id="106" idx="1"/>
          </p:cNvCxnSpPr>
          <p:nvPr/>
        </p:nvCxnSpPr>
        <p:spPr>
          <a:xfrm flipV="1">
            <a:off x="1994311" y="3768368"/>
            <a:ext cx="287950" cy="16499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꺾인 연결선 156"/>
          <p:cNvCxnSpPr>
            <a:stCxn id="104" idx="3"/>
            <a:endCxn id="107" idx="1"/>
          </p:cNvCxnSpPr>
          <p:nvPr/>
        </p:nvCxnSpPr>
        <p:spPr>
          <a:xfrm>
            <a:off x="1994311" y="3933364"/>
            <a:ext cx="287950" cy="7717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꺾인 연결선 158"/>
          <p:cNvCxnSpPr>
            <a:stCxn id="104" idx="3"/>
            <a:endCxn id="108" idx="1"/>
          </p:cNvCxnSpPr>
          <p:nvPr/>
        </p:nvCxnSpPr>
        <p:spPr>
          <a:xfrm>
            <a:off x="1994311" y="3933364"/>
            <a:ext cx="287950" cy="316441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4" idx="3"/>
            <a:endCxn id="114" idx="1"/>
          </p:cNvCxnSpPr>
          <p:nvPr/>
        </p:nvCxnSpPr>
        <p:spPr>
          <a:xfrm>
            <a:off x="1994311" y="3933364"/>
            <a:ext cx="287950" cy="55945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꺾인 연결선 162"/>
          <p:cNvCxnSpPr>
            <a:stCxn id="79" idx="3"/>
            <a:endCxn id="93" idx="1"/>
          </p:cNvCxnSpPr>
          <p:nvPr/>
        </p:nvCxnSpPr>
        <p:spPr>
          <a:xfrm>
            <a:off x="3110261" y="1551538"/>
            <a:ext cx="297039" cy="15013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/>
          <p:cNvCxnSpPr>
            <a:stCxn id="91" idx="0"/>
            <a:endCxn id="93" idx="2"/>
          </p:cNvCxnSpPr>
          <p:nvPr/>
        </p:nvCxnSpPr>
        <p:spPr>
          <a:xfrm flipV="1">
            <a:off x="3821300" y="1791675"/>
            <a:ext cx="0" cy="511257"/>
          </a:xfrm>
          <a:prstGeom prst="line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꺾인 연결선 168"/>
          <p:cNvCxnSpPr>
            <a:stCxn id="95" idx="3"/>
            <a:endCxn id="91" idx="1"/>
          </p:cNvCxnSpPr>
          <p:nvPr/>
        </p:nvCxnSpPr>
        <p:spPr>
          <a:xfrm>
            <a:off x="3110261" y="2066464"/>
            <a:ext cx="297039" cy="326468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꺾인 연결선 170"/>
          <p:cNvCxnSpPr>
            <a:stCxn id="89" idx="3"/>
            <a:endCxn id="91" idx="1"/>
          </p:cNvCxnSpPr>
          <p:nvPr/>
        </p:nvCxnSpPr>
        <p:spPr>
          <a:xfrm>
            <a:off x="3110261" y="2318165"/>
            <a:ext cx="297039" cy="74767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꺾인 연결선 172"/>
          <p:cNvCxnSpPr>
            <a:stCxn id="73" idx="3"/>
            <a:endCxn id="91" idx="1"/>
          </p:cNvCxnSpPr>
          <p:nvPr/>
        </p:nvCxnSpPr>
        <p:spPr>
          <a:xfrm flipV="1">
            <a:off x="3110261" y="2392932"/>
            <a:ext cx="297039" cy="2877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꺾인 연결선 174"/>
          <p:cNvCxnSpPr>
            <a:stCxn id="76" idx="3"/>
            <a:endCxn id="91" idx="1"/>
          </p:cNvCxnSpPr>
          <p:nvPr/>
        </p:nvCxnSpPr>
        <p:spPr>
          <a:xfrm flipV="1">
            <a:off x="3110261" y="2392932"/>
            <a:ext cx="297039" cy="52286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꺾인 연결선 176"/>
          <p:cNvCxnSpPr>
            <a:stCxn id="93" idx="3"/>
            <a:endCxn id="97" idx="1"/>
          </p:cNvCxnSpPr>
          <p:nvPr/>
        </p:nvCxnSpPr>
        <p:spPr>
          <a:xfrm flipV="1">
            <a:off x="4235300" y="1441470"/>
            <a:ext cx="245700" cy="260205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꺾인 연결선 178"/>
          <p:cNvCxnSpPr>
            <a:stCxn id="93" idx="3"/>
            <a:endCxn id="101" idx="1"/>
          </p:cNvCxnSpPr>
          <p:nvPr/>
        </p:nvCxnSpPr>
        <p:spPr>
          <a:xfrm>
            <a:off x="4235300" y="1701675"/>
            <a:ext cx="245700" cy="2096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꺾인 연결선 182"/>
          <p:cNvCxnSpPr>
            <a:stCxn id="93" idx="3"/>
            <a:endCxn id="99" idx="1"/>
          </p:cNvCxnSpPr>
          <p:nvPr/>
        </p:nvCxnSpPr>
        <p:spPr>
          <a:xfrm flipV="1">
            <a:off x="4235300" y="1672186"/>
            <a:ext cx="245700" cy="2948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꺾인 연결선 186"/>
          <p:cNvCxnSpPr>
            <a:stCxn id="105" idx="3"/>
            <a:endCxn id="109" idx="1"/>
          </p:cNvCxnSpPr>
          <p:nvPr/>
        </p:nvCxnSpPr>
        <p:spPr>
          <a:xfrm flipV="1">
            <a:off x="3110261" y="3151264"/>
            <a:ext cx="297039" cy="37731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꺾인 연결선 188"/>
          <p:cNvCxnSpPr>
            <a:stCxn id="105" idx="3"/>
            <a:endCxn id="110" idx="1"/>
          </p:cNvCxnSpPr>
          <p:nvPr/>
        </p:nvCxnSpPr>
        <p:spPr>
          <a:xfrm>
            <a:off x="3110261" y="3528578"/>
            <a:ext cx="297039" cy="10425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꺾인 연결선 190"/>
          <p:cNvCxnSpPr>
            <a:stCxn id="114" idx="3"/>
            <a:endCxn id="115" idx="1"/>
          </p:cNvCxnSpPr>
          <p:nvPr/>
        </p:nvCxnSpPr>
        <p:spPr>
          <a:xfrm flipV="1">
            <a:off x="3110261" y="4026793"/>
            <a:ext cx="297039" cy="46602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꺾인 연결선 192"/>
          <p:cNvCxnSpPr>
            <a:stCxn id="114" idx="3"/>
            <a:endCxn id="116" idx="1"/>
          </p:cNvCxnSpPr>
          <p:nvPr/>
        </p:nvCxnSpPr>
        <p:spPr>
          <a:xfrm flipV="1">
            <a:off x="3110261" y="4264406"/>
            <a:ext cx="297039" cy="22841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꺾인 연결선 194"/>
          <p:cNvCxnSpPr>
            <a:stCxn id="114" idx="3"/>
            <a:endCxn id="117" idx="1"/>
          </p:cNvCxnSpPr>
          <p:nvPr/>
        </p:nvCxnSpPr>
        <p:spPr>
          <a:xfrm>
            <a:off x="3110261" y="4492816"/>
            <a:ext cx="297039" cy="14936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stCxn id="114" idx="3"/>
            <a:endCxn id="118" idx="1"/>
          </p:cNvCxnSpPr>
          <p:nvPr/>
        </p:nvCxnSpPr>
        <p:spPr>
          <a:xfrm>
            <a:off x="3110261" y="4492816"/>
            <a:ext cx="297039" cy="255203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꺾인 연결선 200"/>
          <p:cNvCxnSpPr>
            <a:stCxn id="109" idx="3"/>
            <a:endCxn id="111" idx="1"/>
          </p:cNvCxnSpPr>
          <p:nvPr/>
        </p:nvCxnSpPr>
        <p:spPr>
          <a:xfrm flipV="1">
            <a:off x="4235300" y="2780885"/>
            <a:ext cx="252050" cy="370379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꺾인 연결선 202"/>
          <p:cNvCxnSpPr>
            <a:stCxn id="109" idx="3"/>
            <a:endCxn id="112" idx="1"/>
          </p:cNvCxnSpPr>
          <p:nvPr/>
        </p:nvCxnSpPr>
        <p:spPr>
          <a:xfrm flipV="1">
            <a:off x="4235300" y="3024274"/>
            <a:ext cx="252050" cy="12699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꺾인 연결선 204"/>
          <p:cNvCxnSpPr>
            <a:stCxn id="109" idx="3"/>
            <a:endCxn id="113" idx="1"/>
          </p:cNvCxnSpPr>
          <p:nvPr/>
        </p:nvCxnSpPr>
        <p:spPr>
          <a:xfrm>
            <a:off x="4235300" y="3151264"/>
            <a:ext cx="252050" cy="111184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꺾인 연결선 206"/>
          <p:cNvCxnSpPr>
            <a:stCxn id="110" idx="3"/>
            <a:endCxn id="120" idx="1"/>
          </p:cNvCxnSpPr>
          <p:nvPr/>
        </p:nvCxnSpPr>
        <p:spPr>
          <a:xfrm flipV="1">
            <a:off x="4235300" y="3597399"/>
            <a:ext cx="252050" cy="35432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꺾인 연결선 208"/>
          <p:cNvCxnSpPr>
            <a:stCxn id="110" idx="3"/>
            <a:endCxn id="119" idx="1"/>
          </p:cNvCxnSpPr>
          <p:nvPr/>
        </p:nvCxnSpPr>
        <p:spPr>
          <a:xfrm>
            <a:off x="4235300" y="3632831"/>
            <a:ext cx="252050" cy="211750"/>
          </a:xfrm>
          <a:prstGeom prst="bentConnector3">
            <a:avLst/>
          </a:prstGeom>
          <a:ln w="158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꺾인 연결선 210"/>
          <p:cNvCxnSpPr>
            <a:stCxn id="122" idx="3"/>
            <a:endCxn id="130" idx="1"/>
          </p:cNvCxnSpPr>
          <p:nvPr/>
        </p:nvCxnSpPr>
        <p:spPr>
          <a:xfrm flipV="1">
            <a:off x="6061038" y="1845200"/>
            <a:ext cx="190362" cy="34258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꺾인 연결선 212"/>
          <p:cNvCxnSpPr>
            <a:stCxn id="122" idx="3"/>
            <a:endCxn id="123" idx="1"/>
          </p:cNvCxnSpPr>
          <p:nvPr/>
        </p:nvCxnSpPr>
        <p:spPr>
          <a:xfrm flipV="1">
            <a:off x="6061038" y="1133367"/>
            <a:ext cx="190362" cy="1054417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꺾인 연결선 214"/>
          <p:cNvCxnSpPr>
            <a:stCxn id="122" idx="3"/>
            <a:endCxn id="124" idx="1"/>
          </p:cNvCxnSpPr>
          <p:nvPr/>
        </p:nvCxnSpPr>
        <p:spPr>
          <a:xfrm>
            <a:off x="6061038" y="2187784"/>
            <a:ext cx="190362" cy="55933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꺾인 연결선 216"/>
          <p:cNvCxnSpPr>
            <a:stCxn id="122" idx="3"/>
            <a:endCxn id="132" idx="1"/>
          </p:cNvCxnSpPr>
          <p:nvPr/>
        </p:nvCxnSpPr>
        <p:spPr>
          <a:xfrm>
            <a:off x="6061038" y="2187784"/>
            <a:ext cx="190362" cy="120708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꺾인 연결선 218"/>
          <p:cNvCxnSpPr>
            <a:stCxn id="123" idx="3"/>
            <a:endCxn id="125" idx="1"/>
          </p:cNvCxnSpPr>
          <p:nvPr/>
        </p:nvCxnSpPr>
        <p:spPr>
          <a:xfrm flipV="1">
            <a:off x="7079400" y="886079"/>
            <a:ext cx="252000" cy="247288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꺾인 연결선 220"/>
          <p:cNvCxnSpPr>
            <a:stCxn id="123" idx="3"/>
            <a:endCxn id="126" idx="1"/>
          </p:cNvCxnSpPr>
          <p:nvPr/>
        </p:nvCxnSpPr>
        <p:spPr>
          <a:xfrm>
            <a:off x="7079400" y="1133367"/>
            <a:ext cx="252000" cy="6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>
            <a:stCxn id="130" idx="3"/>
            <a:endCxn id="127" idx="1"/>
          </p:cNvCxnSpPr>
          <p:nvPr/>
        </p:nvCxnSpPr>
        <p:spPr>
          <a:xfrm flipV="1">
            <a:off x="7079400" y="1609150"/>
            <a:ext cx="252000" cy="23605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>
            <a:stCxn id="130" idx="3"/>
            <a:endCxn id="129" idx="1"/>
          </p:cNvCxnSpPr>
          <p:nvPr/>
        </p:nvCxnSpPr>
        <p:spPr>
          <a:xfrm>
            <a:off x="7079400" y="1845200"/>
            <a:ext cx="252000" cy="18520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꺾인 연결선 226"/>
          <p:cNvCxnSpPr>
            <a:stCxn id="130" idx="3"/>
            <a:endCxn id="128" idx="1"/>
          </p:cNvCxnSpPr>
          <p:nvPr/>
        </p:nvCxnSpPr>
        <p:spPr>
          <a:xfrm>
            <a:off x="7079400" y="1845200"/>
            <a:ext cx="252000" cy="26864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꺾인 연결선 228"/>
          <p:cNvCxnSpPr>
            <a:stCxn id="124" idx="3"/>
            <a:endCxn id="131" idx="1"/>
          </p:cNvCxnSpPr>
          <p:nvPr/>
        </p:nvCxnSpPr>
        <p:spPr>
          <a:xfrm flipV="1">
            <a:off x="7079400" y="2633622"/>
            <a:ext cx="252000" cy="113494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꺾인 연결선 230"/>
          <p:cNvCxnSpPr>
            <a:stCxn id="124" idx="3"/>
            <a:endCxn id="136" idx="1"/>
          </p:cNvCxnSpPr>
          <p:nvPr/>
        </p:nvCxnSpPr>
        <p:spPr>
          <a:xfrm>
            <a:off x="7079400" y="2747116"/>
            <a:ext cx="252000" cy="141076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꺾인 연결선 232"/>
          <p:cNvCxnSpPr>
            <a:stCxn id="132" idx="3"/>
            <a:endCxn id="134" idx="1"/>
          </p:cNvCxnSpPr>
          <p:nvPr/>
        </p:nvCxnSpPr>
        <p:spPr>
          <a:xfrm flipV="1">
            <a:off x="7079400" y="3307054"/>
            <a:ext cx="252000" cy="87819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꺾인 연결선 234"/>
          <p:cNvCxnSpPr>
            <a:stCxn id="132" idx="3"/>
            <a:endCxn id="133" idx="1"/>
          </p:cNvCxnSpPr>
          <p:nvPr/>
        </p:nvCxnSpPr>
        <p:spPr>
          <a:xfrm>
            <a:off x="7079400" y="3394873"/>
            <a:ext cx="252000" cy="165742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꺾인 연결선 236"/>
          <p:cNvCxnSpPr>
            <a:stCxn id="132" idx="3"/>
            <a:endCxn id="135" idx="1"/>
          </p:cNvCxnSpPr>
          <p:nvPr/>
        </p:nvCxnSpPr>
        <p:spPr>
          <a:xfrm>
            <a:off x="7079400" y="3394873"/>
            <a:ext cx="252000" cy="414421"/>
          </a:xfrm>
          <a:prstGeom prst="bentConnector3">
            <a:avLst/>
          </a:prstGeom>
          <a:ln w="15875">
            <a:solidFill>
              <a:srgbClr val="99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꺾인 연결선 238"/>
          <p:cNvCxnSpPr>
            <a:stCxn id="123" idx="0"/>
            <a:endCxn id="67" idx="3"/>
          </p:cNvCxnSpPr>
          <p:nvPr/>
        </p:nvCxnSpPr>
        <p:spPr>
          <a:xfrm rot="16200000" flipV="1">
            <a:off x="4732695" y="-889339"/>
            <a:ext cx="310272" cy="3555139"/>
          </a:xfrm>
          <a:prstGeom prst="bentConnector2">
            <a:avLst/>
          </a:prstGeom>
          <a:ln w="15875">
            <a:solidFill>
              <a:srgbClr val="99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모서리가 둥근 직사각형 239"/>
          <p:cNvSpPr/>
          <p:nvPr/>
        </p:nvSpPr>
        <p:spPr>
          <a:xfrm>
            <a:off x="5243219" y="4492816"/>
            <a:ext cx="1127399" cy="207353"/>
          </a:xfrm>
          <a:prstGeom prst="roundRect">
            <a:avLst/>
          </a:prstGeom>
          <a:solidFill>
            <a:schemeClr val="bg1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로그인</a:t>
            </a:r>
            <a:r>
              <a:rPr lang="en-US" altLang="ko-KR" sz="1000" b="1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000" b="1" dirty="0" smtClean="0">
                <a:solidFill>
                  <a:schemeClr val="tx1"/>
                </a:solidFill>
                <a:latin typeface="+mn-ea"/>
              </a:rPr>
              <a:t>로그아웃</a:t>
            </a:r>
            <a:endParaRPr lang="ko-KR" altLang="en-US" sz="1000" b="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42" name="꺾인 연결선 241"/>
          <p:cNvCxnSpPr>
            <a:stCxn id="240" idx="2"/>
            <a:endCxn id="58" idx="2"/>
          </p:cNvCxnSpPr>
          <p:nvPr/>
        </p:nvCxnSpPr>
        <p:spPr>
          <a:xfrm rot="5400000" flipH="1">
            <a:off x="2049121" y="942372"/>
            <a:ext cx="2300759" cy="5214836"/>
          </a:xfrm>
          <a:prstGeom prst="bentConnector3">
            <a:avLst>
              <a:gd name="adj1" fmla="val -9936"/>
            </a:avLst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/>
          <p:cNvCxnSpPr>
            <a:stCxn id="240" idx="0"/>
            <a:endCxn id="122" idx="2"/>
          </p:cNvCxnSpPr>
          <p:nvPr/>
        </p:nvCxnSpPr>
        <p:spPr>
          <a:xfrm flipV="1">
            <a:off x="5806919" y="2291460"/>
            <a:ext cx="1" cy="2201356"/>
          </a:xfrm>
          <a:prstGeom prst="line">
            <a:avLst/>
          </a:prstGeom>
          <a:ln w="15875">
            <a:solidFill>
              <a:srgbClr val="00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25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3529" y="80505"/>
            <a:ext cx="46878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>
                <a:latin typeface="+mj-ea"/>
                <a:ea typeface="+mj-ea"/>
              </a:rPr>
              <a:t>4. Gantt Chart</a:t>
            </a:r>
            <a:r>
              <a:rPr lang="ko-KR" altLang="en-US" sz="1800" b="1" dirty="0" err="1" smtClean="0">
                <a:latin typeface="+mj-ea"/>
                <a:ea typeface="+mj-ea"/>
              </a:rPr>
              <a:t>를</a:t>
            </a:r>
            <a:r>
              <a:rPr lang="ko-KR" altLang="en-US" sz="1800" b="1" dirty="0" smtClean="0">
                <a:latin typeface="+mj-ea"/>
                <a:ea typeface="+mj-ea"/>
              </a:rPr>
              <a:t> 이용한 일정관리</a:t>
            </a:r>
            <a:endParaRPr lang="ko-KR" altLang="en-US" sz="12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갈매기형 수장 10"/>
          <p:cNvSpPr/>
          <p:nvPr/>
        </p:nvSpPr>
        <p:spPr>
          <a:xfrm>
            <a:off x="193964" y="185508"/>
            <a:ext cx="144000" cy="144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8558309" y="4676883"/>
            <a:ext cx="432000" cy="432000"/>
            <a:chOff x="9350333" y="557385"/>
            <a:chExt cx="723409" cy="723409"/>
          </a:xfrm>
        </p:grpSpPr>
        <p:sp>
          <p:nvSpPr>
            <p:cNvPr id="42" name="Rectangle 16"/>
            <p:cNvSpPr/>
            <p:nvPr/>
          </p:nvSpPr>
          <p:spPr>
            <a:xfrm rot="900000">
              <a:off x="9350333" y="557385"/>
              <a:ext cx="723409" cy="723409"/>
            </a:xfrm>
            <a:prstGeom prst="rect">
              <a:avLst/>
            </a:prstGeom>
            <a:noFill/>
            <a:ln w="25400" cap="sq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Rtl" wrap="none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554930" y="639718"/>
              <a:ext cx="314211" cy="515390"/>
            </a:xfrm>
            <a:prstGeom prst="rect">
              <a:avLst/>
            </a:prstGeom>
            <a:noFill/>
            <a:ln w="25400" cap="sq">
              <a:noFill/>
              <a:round/>
            </a:ln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altLang="ko-KR" dirty="0" smtClean="0"/>
                <a:t>7</a:t>
              </a:r>
              <a:endParaRPr lang="ko-KR" altLang="en-US" dirty="0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449837"/>
            <a:ext cx="6690360" cy="451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1187</Words>
  <Application>Microsoft Office PowerPoint</Application>
  <PresentationFormat>화면 슬라이드 쇼(16:9)</PresentationFormat>
  <Paragraphs>360</Paragraphs>
  <Slides>18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31" baseType="lpstr">
      <vt:lpstr>Bebas Neue</vt:lpstr>
      <vt:lpstr>Fira Sans Extra Condensed Medium</vt:lpstr>
      <vt:lpstr>HY헤드라인M</vt:lpstr>
      <vt:lpstr>Overpass</vt:lpstr>
      <vt:lpstr>Overpass Light</vt:lpstr>
      <vt:lpstr>Roboto Slab Light</vt:lpstr>
      <vt:lpstr>맑은 고딕</vt:lpstr>
      <vt:lpstr>한컴 윤고딕 230</vt:lpstr>
      <vt:lpstr>휴먼모음T</vt:lpstr>
      <vt:lpstr>휴먼엑스포</vt:lpstr>
      <vt:lpstr>Arial</vt:lpstr>
      <vt:lpstr>Wingdings</vt:lpstr>
      <vt:lpstr>Minimal Marketing by Slidesgo XL</vt:lpstr>
      <vt:lpstr>CheeYoon Movie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Cheeyoon movie</dc:title>
  <cp:lastModifiedBy>EZEN202</cp:lastModifiedBy>
  <cp:revision>103</cp:revision>
  <dcterms:modified xsi:type="dcterms:W3CDTF">2023-03-31T08:58:05Z</dcterms:modified>
</cp:coreProperties>
</file>